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20" r:id="rId2"/>
    <p:sldId id="475" r:id="rId3"/>
    <p:sldId id="468" r:id="rId4"/>
    <p:sldId id="472" r:id="rId5"/>
    <p:sldId id="473" r:id="rId6"/>
    <p:sldId id="397" r:id="rId7"/>
    <p:sldId id="469" r:id="rId8"/>
    <p:sldId id="451" r:id="rId9"/>
    <p:sldId id="479" r:id="rId10"/>
    <p:sldId id="463" r:id="rId11"/>
    <p:sldId id="470" r:id="rId12"/>
    <p:sldId id="474" r:id="rId13"/>
    <p:sldId id="480" r:id="rId14"/>
    <p:sldId id="471" r:id="rId15"/>
    <p:sldId id="467" r:id="rId16"/>
    <p:sldId id="477" r:id="rId17"/>
    <p:sldId id="482" r:id="rId18"/>
    <p:sldId id="484" r:id="rId19"/>
    <p:sldId id="478" r:id="rId20"/>
    <p:sldId id="465" r:id="rId21"/>
    <p:sldId id="485" r:id="rId22"/>
    <p:sldId id="486" r:id="rId23"/>
    <p:sldId id="449" r:id="rId24"/>
    <p:sldId id="483" r:id="rId25"/>
    <p:sldId id="450" r:id="rId26"/>
    <p:sldId id="461" r:id="rId27"/>
    <p:sldId id="348" r:id="rId28"/>
  </p:sldIdLst>
  <p:sldSz cx="9144000" cy="6858000" type="screen4x3"/>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928">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guide id="3" orient="horz" pos="2141">
          <p15:clr>
            <a:srgbClr val="A4A3A4"/>
          </p15:clr>
        </p15:guide>
        <p15:guide id="4" pos="31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lambilu" initials="M" lastIdx="5" clrIdx="0"/>
  <p:cmAuthor id="1" name="Mula Phalanndwa" initials="MP"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9ADA"/>
    <a:srgbClr val="229ADA"/>
    <a:srgbClr val="FFFFFF"/>
    <a:srgbClr val="00863D"/>
    <a:srgbClr val="007635"/>
    <a:srgbClr val="ACCF00"/>
    <a:srgbClr val="003300"/>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82944" autoAdjust="0"/>
  </p:normalViewPr>
  <p:slideViewPr>
    <p:cSldViewPr showGuides="1">
      <p:cViewPr varScale="1">
        <p:scale>
          <a:sx n="62" d="100"/>
          <a:sy n="62" d="100"/>
        </p:scale>
        <p:origin x="1626" y="60"/>
      </p:cViewPr>
      <p:guideLst>
        <p:guide orient="horz" pos="2160"/>
        <p:guide pos="2880"/>
        <p:guide pos="2928"/>
      </p:guideLst>
    </p:cSldViewPr>
  </p:slideViewPr>
  <p:outlineViewPr>
    <p:cViewPr>
      <p:scale>
        <a:sx n="33" d="100"/>
        <a:sy n="33" d="100"/>
      </p:scale>
      <p:origin x="0" y="144"/>
    </p:cViewPr>
  </p:outlineViewPr>
  <p:notesTextViewPr>
    <p:cViewPr>
      <p:scale>
        <a:sx n="100" d="100"/>
        <a:sy n="100" d="100"/>
      </p:scale>
      <p:origin x="0" y="0"/>
    </p:cViewPr>
  </p:notesTextViewPr>
  <p:notesViewPr>
    <p:cSldViewPr>
      <p:cViewPr varScale="1">
        <p:scale>
          <a:sx n="51" d="100"/>
          <a:sy n="51" d="100"/>
        </p:scale>
        <p:origin x="-2970" y="-108"/>
      </p:cViewPr>
      <p:guideLst>
        <p:guide orient="horz" pos="3127"/>
        <p:guide pos="2141"/>
        <p:guide orient="horz" pos="2141"/>
        <p:guide pos="31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4.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75000"/>
                    <a:lumOff val="25000"/>
                  </a:schemeClr>
                </a:solidFill>
                <a:latin typeface="+mj-lt"/>
                <a:ea typeface="+mn-ea"/>
                <a:cs typeface="+mn-cs"/>
              </a:defRPr>
            </a:pPr>
            <a:r>
              <a:rPr lang="en-ZA" sz="2800" dirty="0">
                <a:latin typeface="+mj-lt"/>
              </a:rPr>
              <a:t>WAS (WRM) </a:t>
            </a:r>
            <a:r>
              <a:rPr lang="en-ZA" sz="2800" dirty="0" smtClean="0">
                <a:latin typeface="+mj-lt"/>
              </a:rPr>
              <a:t> </a:t>
            </a:r>
            <a:r>
              <a:rPr lang="en-ZA" sz="2800" dirty="0">
                <a:latin typeface="+mj-lt"/>
              </a:rPr>
              <a:t>Results </a:t>
            </a:r>
          </a:p>
        </c:rich>
      </c:tx>
      <c:layout>
        <c:manualLayout>
          <c:xMode val="edge"/>
          <c:yMode val="edge"/>
          <c:x val="0.33216093823717108"/>
          <c:y val="1.4904782735491397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75000"/>
                  <a:lumOff val="25000"/>
                </a:schemeClr>
              </a:solidFill>
              <a:latin typeface="+mj-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Baseline Water Loss</c:v>
                </c:pt>
              </c:strCache>
            </c:strRef>
          </c:tx>
          <c:spPr>
            <a:solidFill>
              <a:srgbClr val="92D05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Vaalharts WUA</c:v>
                </c:pt>
                <c:pt idx="1">
                  <c:v>Orange-Riet WUA</c:v>
                </c:pt>
                <c:pt idx="2">
                  <c:v>Hartebeespoort IB</c:v>
                </c:pt>
              </c:strCache>
            </c:strRef>
          </c:cat>
          <c:val>
            <c:numRef>
              <c:f>Sheet1!$B$2:$B$4</c:f>
              <c:numCache>
                <c:formatCode>#,##0</c:formatCode>
                <c:ptCount val="3"/>
                <c:pt idx="0">
                  <c:v>2081532</c:v>
                </c:pt>
                <c:pt idx="1">
                  <c:v>2218110</c:v>
                </c:pt>
                <c:pt idx="2">
                  <c:v>907668</c:v>
                </c:pt>
              </c:numCache>
            </c:numRef>
          </c:val>
        </c:ser>
        <c:ser>
          <c:idx val="1"/>
          <c:order val="1"/>
          <c:tx>
            <c:strRef>
              <c:f>Sheet1!$C$1</c:f>
              <c:strCache>
                <c:ptCount val="1"/>
                <c:pt idx="0">
                  <c:v>Current Water Loss</c:v>
                </c:pt>
              </c:strCache>
            </c:strRef>
          </c:tx>
          <c:spPr>
            <a:solidFill>
              <a:srgbClr val="00B0F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Vaalharts WUA</c:v>
                </c:pt>
                <c:pt idx="1">
                  <c:v>Orange-Riet WUA</c:v>
                </c:pt>
                <c:pt idx="2">
                  <c:v>Hartebeespoort IB</c:v>
                </c:pt>
              </c:strCache>
            </c:strRef>
          </c:cat>
          <c:val>
            <c:numRef>
              <c:f>Sheet1!$C$2:$C$4</c:f>
              <c:numCache>
                <c:formatCode>#,##0</c:formatCode>
                <c:ptCount val="3"/>
                <c:pt idx="0">
                  <c:v>188726</c:v>
                </c:pt>
                <c:pt idx="1">
                  <c:v>1536211</c:v>
                </c:pt>
                <c:pt idx="2">
                  <c:v>854482</c:v>
                </c:pt>
              </c:numCache>
            </c:numRef>
          </c:val>
        </c:ser>
        <c:dLbls>
          <c:dLblPos val="inEnd"/>
          <c:showLegendKey val="0"/>
          <c:showVal val="1"/>
          <c:showCatName val="0"/>
          <c:showSerName val="0"/>
          <c:showPercent val="0"/>
          <c:showBubbleSize val="0"/>
        </c:dLbls>
        <c:gapWidth val="65"/>
        <c:axId val="305914544"/>
        <c:axId val="305913760"/>
      </c:barChart>
      <c:catAx>
        <c:axId val="3059145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en-US"/>
          </a:p>
        </c:txPr>
        <c:crossAx val="305913760"/>
        <c:crosses val="autoZero"/>
        <c:auto val="1"/>
        <c:lblAlgn val="ctr"/>
        <c:lblOffset val="100"/>
        <c:noMultiLvlLbl val="0"/>
      </c:catAx>
      <c:valAx>
        <c:axId val="3059137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05914544"/>
        <c:crosses val="autoZero"/>
        <c:crossBetween val="between"/>
      </c:valAx>
      <c:spPr>
        <a:noFill/>
        <a:ln>
          <a:noFill/>
        </a:ln>
        <a:effectLst/>
      </c:spPr>
    </c:plotArea>
    <c:legend>
      <c:legendPos val="b"/>
      <c:layout>
        <c:manualLayout>
          <c:xMode val="edge"/>
          <c:yMode val="edge"/>
          <c:x val="0.15197850566421067"/>
          <c:y val="0.95208311461067352"/>
          <c:w val="0.70160375592610313"/>
          <c:h val="4.7916885389326334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2232" cy="339883"/>
          </a:xfrm>
          <a:prstGeom prst="rect">
            <a:avLst/>
          </a:prstGeom>
        </p:spPr>
        <p:txBody>
          <a:bodyPr vert="horz" lIns="91431" tIns="45715" rIns="91431" bIns="45715" rtlCol="0"/>
          <a:lstStyle>
            <a:lvl1pPr algn="l">
              <a:defRPr sz="1200"/>
            </a:lvl1pPr>
          </a:lstStyle>
          <a:p>
            <a:endParaRPr lang="en-ZA"/>
          </a:p>
        </p:txBody>
      </p:sp>
      <p:sp>
        <p:nvSpPr>
          <p:cNvPr id="3" name="Date Placeholder 2"/>
          <p:cNvSpPr>
            <a:spLocks noGrp="1"/>
          </p:cNvSpPr>
          <p:nvPr>
            <p:ph type="dt" sz="quarter" idx="1"/>
          </p:nvPr>
        </p:nvSpPr>
        <p:spPr>
          <a:xfrm>
            <a:off x="5623697" y="2"/>
            <a:ext cx="4302232" cy="339883"/>
          </a:xfrm>
          <a:prstGeom prst="rect">
            <a:avLst/>
          </a:prstGeom>
        </p:spPr>
        <p:txBody>
          <a:bodyPr vert="horz" lIns="91431" tIns="45715" rIns="91431" bIns="45715" rtlCol="0"/>
          <a:lstStyle>
            <a:lvl1pPr algn="r">
              <a:defRPr sz="1200"/>
            </a:lvl1pPr>
          </a:lstStyle>
          <a:p>
            <a:fld id="{FBD9C0C2-E2AE-4493-8A87-0DE2C6B74EBE}" type="datetimeFigureOut">
              <a:rPr lang="en-ZA" smtClean="0"/>
              <a:pPr/>
              <a:t>2015-12-01</a:t>
            </a:fld>
            <a:endParaRPr lang="en-ZA"/>
          </a:p>
        </p:txBody>
      </p:sp>
      <p:sp>
        <p:nvSpPr>
          <p:cNvPr id="4" name="Footer Placeholder 3"/>
          <p:cNvSpPr>
            <a:spLocks noGrp="1"/>
          </p:cNvSpPr>
          <p:nvPr>
            <p:ph type="ftr" sz="quarter" idx="2"/>
          </p:nvPr>
        </p:nvSpPr>
        <p:spPr>
          <a:xfrm>
            <a:off x="0" y="6456613"/>
            <a:ext cx="4302232" cy="339883"/>
          </a:xfrm>
          <a:prstGeom prst="rect">
            <a:avLst/>
          </a:prstGeom>
        </p:spPr>
        <p:txBody>
          <a:bodyPr vert="horz" lIns="91431" tIns="45715" rIns="91431" bIns="45715" rtlCol="0" anchor="b"/>
          <a:lstStyle>
            <a:lvl1pPr algn="l">
              <a:defRPr sz="1200"/>
            </a:lvl1pPr>
          </a:lstStyle>
          <a:p>
            <a:endParaRPr lang="en-ZA"/>
          </a:p>
        </p:txBody>
      </p:sp>
      <p:sp>
        <p:nvSpPr>
          <p:cNvPr id="5" name="Slide Number Placeholder 4"/>
          <p:cNvSpPr>
            <a:spLocks noGrp="1"/>
          </p:cNvSpPr>
          <p:nvPr>
            <p:ph type="sldNum" sz="quarter" idx="3"/>
          </p:nvPr>
        </p:nvSpPr>
        <p:spPr>
          <a:xfrm>
            <a:off x="5623697" y="6456613"/>
            <a:ext cx="4302232" cy="339883"/>
          </a:xfrm>
          <a:prstGeom prst="rect">
            <a:avLst/>
          </a:prstGeom>
        </p:spPr>
        <p:txBody>
          <a:bodyPr vert="horz" lIns="91431" tIns="45715" rIns="91431" bIns="45715" rtlCol="0" anchor="b"/>
          <a:lstStyle>
            <a:lvl1pPr algn="r">
              <a:defRPr sz="1200"/>
            </a:lvl1pPr>
          </a:lstStyle>
          <a:p>
            <a:fld id="{576811D5-7847-4F38-A829-E53724DC2BF3}" type="slidenum">
              <a:rPr lang="en-ZA" smtClean="0"/>
              <a:pPr/>
              <a:t>‹#›</a:t>
            </a:fld>
            <a:endParaRPr lang="en-ZA"/>
          </a:p>
        </p:txBody>
      </p:sp>
    </p:spTree>
    <p:extLst>
      <p:ext uri="{BB962C8B-B14F-4D97-AF65-F5344CB8AC3E}">
        <p14:creationId xmlns:p14="http://schemas.microsoft.com/office/powerpoint/2010/main" val="204817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2232" cy="339883"/>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idx="1"/>
          </p:nvPr>
        </p:nvSpPr>
        <p:spPr>
          <a:xfrm>
            <a:off x="5623697" y="2"/>
            <a:ext cx="4302232" cy="339883"/>
          </a:xfrm>
          <a:prstGeom prst="rect">
            <a:avLst/>
          </a:prstGeom>
        </p:spPr>
        <p:txBody>
          <a:bodyPr vert="horz" lIns="91431" tIns="45715" rIns="91431" bIns="45715" rtlCol="0"/>
          <a:lstStyle>
            <a:lvl1pPr algn="r">
              <a:defRPr sz="1200"/>
            </a:lvl1pPr>
          </a:lstStyle>
          <a:p>
            <a:fld id="{7BDC5745-5EAD-4C9F-832B-1B372D207090}" type="datetimeFigureOut">
              <a:rPr lang="en-GB" smtClean="0"/>
              <a:pPr/>
              <a:t>01/12/2015</a:t>
            </a:fld>
            <a:endParaRPr lang="en-GB"/>
          </a:p>
        </p:txBody>
      </p:sp>
      <p:sp>
        <p:nvSpPr>
          <p:cNvPr id="4" name="Slide Image Placeholder 3"/>
          <p:cNvSpPr>
            <a:spLocks noGrp="1" noRot="1" noChangeAspect="1"/>
          </p:cNvSpPr>
          <p:nvPr>
            <p:ph type="sldImg" idx="2"/>
          </p:nvPr>
        </p:nvSpPr>
        <p:spPr>
          <a:xfrm>
            <a:off x="3265488" y="509588"/>
            <a:ext cx="3397250" cy="2549525"/>
          </a:xfrm>
          <a:prstGeom prst="rect">
            <a:avLst/>
          </a:prstGeom>
          <a:noFill/>
          <a:ln w="12700">
            <a:solidFill>
              <a:prstClr val="black"/>
            </a:solidFill>
          </a:ln>
        </p:spPr>
        <p:txBody>
          <a:bodyPr vert="horz" lIns="91431" tIns="45715" rIns="91431" bIns="45715" rtlCol="0" anchor="ctr"/>
          <a:lstStyle/>
          <a:p>
            <a:endParaRPr lang="en-GB"/>
          </a:p>
        </p:txBody>
      </p:sp>
      <p:sp>
        <p:nvSpPr>
          <p:cNvPr id="5" name="Notes Placeholder 4"/>
          <p:cNvSpPr>
            <a:spLocks noGrp="1"/>
          </p:cNvSpPr>
          <p:nvPr>
            <p:ph type="body" sz="quarter" idx="3"/>
          </p:nvPr>
        </p:nvSpPr>
        <p:spPr>
          <a:xfrm>
            <a:off x="992823" y="3228896"/>
            <a:ext cx="7942580" cy="3058953"/>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613"/>
            <a:ext cx="4302232" cy="339883"/>
          </a:xfrm>
          <a:prstGeom prst="rect">
            <a:avLst/>
          </a:prstGeom>
        </p:spPr>
        <p:txBody>
          <a:bodyPr vert="horz" lIns="91431" tIns="45715" rIns="91431"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5623697" y="6456613"/>
            <a:ext cx="4302232" cy="339883"/>
          </a:xfrm>
          <a:prstGeom prst="rect">
            <a:avLst/>
          </a:prstGeom>
        </p:spPr>
        <p:txBody>
          <a:bodyPr vert="horz" lIns="91431" tIns="45715" rIns="91431" bIns="45715" rtlCol="0" anchor="b"/>
          <a:lstStyle>
            <a:lvl1pPr algn="r">
              <a:defRPr sz="1200"/>
            </a:lvl1pPr>
          </a:lstStyle>
          <a:p>
            <a:fld id="{5312E5C9-B2B1-4766-B675-FA5758FB431B}" type="slidenum">
              <a:rPr lang="en-GB" smtClean="0"/>
              <a:pPr/>
              <a:t>‹#›</a:t>
            </a:fld>
            <a:endParaRPr lang="en-GB"/>
          </a:p>
        </p:txBody>
      </p:sp>
    </p:spTree>
    <p:extLst>
      <p:ext uri="{BB962C8B-B14F-4D97-AF65-F5344CB8AC3E}">
        <p14:creationId xmlns:p14="http://schemas.microsoft.com/office/powerpoint/2010/main" val="3546498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12E5C9-B2B1-4766-B675-FA5758FB431B}" type="slidenum">
              <a:rPr lang="en-GB" smtClean="0"/>
              <a:pPr/>
              <a:t>1</a:t>
            </a:fld>
            <a:endParaRPr lang="en-GB"/>
          </a:p>
        </p:txBody>
      </p:sp>
    </p:spTree>
    <p:extLst>
      <p:ext uri="{BB962C8B-B14F-4D97-AF65-F5344CB8AC3E}">
        <p14:creationId xmlns:p14="http://schemas.microsoft.com/office/powerpoint/2010/main" val="305904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en-US" dirty="0" smtClean="0"/>
          </a:p>
          <a:p>
            <a:endParaRPr lang="sv-SE" altLang="en-US" dirty="0" smtClean="0"/>
          </a:p>
          <a:p>
            <a:endParaRPr lang="sv-SE" altLang="en-US" dirty="0" smtClean="0"/>
          </a:p>
          <a:p>
            <a:endParaRPr lang="sv-SE"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69972" indent="-296142">
              <a:defRPr>
                <a:solidFill>
                  <a:schemeClr val="tx1"/>
                </a:solidFill>
                <a:latin typeface="Calibri" pitchFamily="34" charset="0"/>
              </a:defRPr>
            </a:lvl2pPr>
            <a:lvl3pPr marL="1184572" indent="-236914">
              <a:defRPr>
                <a:solidFill>
                  <a:schemeClr val="tx1"/>
                </a:solidFill>
                <a:latin typeface="Calibri" pitchFamily="34" charset="0"/>
              </a:defRPr>
            </a:lvl3pPr>
            <a:lvl4pPr marL="1658400" indent="-236914">
              <a:defRPr>
                <a:solidFill>
                  <a:schemeClr val="tx1"/>
                </a:solidFill>
                <a:latin typeface="Calibri" pitchFamily="34" charset="0"/>
              </a:defRPr>
            </a:lvl4pPr>
            <a:lvl5pPr marL="2132228" indent="-236914">
              <a:defRPr>
                <a:solidFill>
                  <a:schemeClr val="tx1"/>
                </a:solidFill>
                <a:latin typeface="Calibri" pitchFamily="34" charset="0"/>
              </a:defRPr>
            </a:lvl5pPr>
            <a:lvl6pPr marL="2606056" indent="-236914" eaLnBrk="0" fontAlgn="base" hangingPunct="0">
              <a:spcBef>
                <a:spcPct val="0"/>
              </a:spcBef>
              <a:spcAft>
                <a:spcPct val="0"/>
              </a:spcAft>
              <a:defRPr>
                <a:solidFill>
                  <a:schemeClr val="tx1"/>
                </a:solidFill>
                <a:latin typeface="Calibri" pitchFamily="34" charset="0"/>
              </a:defRPr>
            </a:lvl6pPr>
            <a:lvl7pPr marL="3079886" indent="-236914" eaLnBrk="0" fontAlgn="base" hangingPunct="0">
              <a:spcBef>
                <a:spcPct val="0"/>
              </a:spcBef>
              <a:spcAft>
                <a:spcPct val="0"/>
              </a:spcAft>
              <a:defRPr>
                <a:solidFill>
                  <a:schemeClr val="tx1"/>
                </a:solidFill>
                <a:latin typeface="Calibri" pitchFamily="34" charset="0"/>
              </a:defRPr>
            </a:lvl7pPr>
            <a:lvl8pPr marL="3553714" indent="-236914" eaLnBrk="0" fontAlgn="base" hangingPunct="0">
              <a:spcBef>
                <a:spcPct val="0"/>
              </a:spcBef>
              <a:spcAft>
                <a:spcPct val="0"/>
              </a:spcAft>
              <a:defRPr>
                <a:solidFill>
                  <a:schemeClr val="tx1"/>
                </a:solidFill>
                <a:latin typeface="Calibri" pitchFamily="34" charset="0"/>
              </a:defRPr>
            </a:lvl8pPr>
            <a:lvl9pPr marL="4027542" indent="-236914" eaLnBrk="0" fontAlgn="base" hangingPunct="0">
              <a:spcBef>
                <a:spcPct val="0"/>
              </a:spcBef>
              <a:spcAft>
                <a:spcPct val="0"/>
              </a:spcAft>
              <a:defRPr>
                <a:solidFill>
                  <a:schemeClr val="tx1"/>
                </a:solidFill>
                <a:latin typeface="Calibri" pitchFamily="34" charset="0"/>
              </a:defRPr>
            </a:lvl9pPr>
          </a:lstStyle>
          <a:p>
            <a:fld id="{1EF31E87-CF3F-4AD9-BA11-DB52817FCE38}" type="slidenum">
              <a:rPr lang="en-GB" altLang="en-US"/>
              <a:pPr/>
              <a:t>16</a:t>
            </a:fld>
            <a:endParaRPr lang="en-GB" altLang="en-US"/>
          </a:p>
        </p:txBody>
      </p:sp>
    </p:spTree>
    <p:extLst>
      <p:ext uri="{BB962C8B-B14F-4D97-AF65-F5344CB8AC3E}">
        <p14:creationId xmlns:p14="http://schemas.microsoft.com/office/powerpoint/2010/main" val="959863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Key partners in</a:t>
            </a:r>
            <a:r>
              <a:rPr lang="en-ZA" baseline="0" dirty="0" smtClean="0"/>
              <a:t> the fight to close the water gap</a:t>
            </a:r>
            <a:endParaRPr lang="en-ZA" dirty="0"/>
          </a:p>
        </p:txBody>
      </p:sp>
      <p:sp>
        <p:nvSpPr>
          <p:cNvPr id="4" name="Slide Number Placeholder 3"/>
          <p:cNvSpPr>
            <a:spLocks noGrp="1"/>
          </p:cNvSpPr>
          <p:nvPr>
            <p:ph type="sldNum" sz="quarter" idx="10"/>
          </p:nvPr>
        </p:nvSpPr>
        <p:spPr/>
        <p:txBody>
          <a:bodyPr/>
          <a:lstStyle/>
          <a:p>
            <a:fld id="{5312E5C9-B2B1-4766-B675-FA5758FB431B}" type="slidenum">
              <a:rPr lang="en-GB" smtClean="0"/>
              <a:pPr/>
              <a:t>20</a:t>
            </a:fld>
            <a:endParaRPr lang="en-GB"/>
          </a:p>
        </p:txBody>
      </p:sp>
    </p:spTree>
    <p:extLst>
      <p:ext uri="{BB962C8B-B14F-4D97-AF65-F5344CB8AC3E}">
        <p14:creationId xmlns:p14="http://schemas.microsoft.com/office/powerpoint/2010/main" val="270824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Potential</a:t>
            </a:r>
            <a:r>
              <a:rPr lang="en-GB" baseline="0" dirty="0" smtClean="0"/>
              <a:t> speaking points </a:t>
            </a:r>
            <a:endParaRPr lang="en-GB" dirty="0" smtClean="0"/>
          </a:p>
          <a:p>
            <a:pPr marL="228417" indent="-228417">
              <a:buAutoNum type="arabicPeriod"/>
            </a:pPr>
            <a:r>
              <a:rPr lang="en-GB" dirty="0" smtClean="0"/>
              <a:t>Water=3</a:t>
            </a:r>
            <a:r>
              <a:rPr lang="en-GB" baseline="30000" dirty="0" smtClean="0"/>
              <a:t>rd</a:t>
            </a:r>
            <a:r>
              <a:rPr lang="en-GB" dirty="0" smtClean="0"/>
              <a:t> global</a:t>
            </a:r>
            <a:r>
              <a:rPr lang="en-GB" baseline="0" dirty="0" smtClean="0"/>
              <a:t> risk of concern. In SA some areas already in deficit. </a:t>
            </a:r>
          </a:p>
          <a:p>
            <a:pPr marL="228417" indent="-228417">
              <a:buAutoNum type="arabicPeriod"/>
            </a:pPr>
            <a:r>
              <a:rPr lang="en-GB" baseline="0" dirty="0" smtClean="0"/>
              <a:t>For business this is a business risk that cannot be mitigated by efficiency within facilities </a:t>
            </a:r>
          </a:p>
          <a:p>
            <a:pPr defTabSz="913668">
              <a:defRPr/>
            </a:pPr>
            <a:r>
              <a:rPr lang="en-GB" baseline="0" dirty="0" smtClean="0"/>
              <a:t>3. CDP. &gt; </a:t>
            </a:r>
            <a:r>
              <a:rPr lang="en-ZA" sz="1200" kern="1200" dirty="0" smtClean="0">
                <a:solidFill>
                  <a:schemeClr val="tx1"/>
                </a:solidFill>
                <a:effectLst/>
                <a:latin typeface="+mn-lt"/>
                <a:ea typeface="+mn-ea"/>
                <a:cs typeface="+mn-cs"/>
              </a:rPr>
              <a:t>70</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of business</a:t>
            </a:r>
            <a:r>
              <a:rPr lang="en-ZA" sz="1200" kern="1200" baseline="0" dirty="0" smtClean="0">
                <a:solidFill>
                  <a:schemeClr val="tx1"/>
                </a:solidFill>
                <a:effectLst/>
                <a:latin typeface="+mn-lt"/>
                <a:ea typeface="+mn-ea"/>
                <a:cs typeface="+mn-cs"/>
              </a:rPr>
              <a:t> have experienced water impacts in last five years. </a:t>
            </a:r>
          </a:p>
          <a:p>
            <a:pPr defTabSz="913668">
              <a:defRPr/>
            </a:pPr>
            <a:r>
              <a:rPr lang="en-ZA" sz="1200" kern="1200" baseline="0" dirty="0" smtClean="0">
                <a:solidFill>
                  <a:schemeClr val="tx1"/>
                </a:solidFill>
                <a:effectLst/>
                <a:latin typeface="+mn-lt"/>
                <a:ea typeface="+mn-ea"/>
                <a:cs typeface="+mn-cs"/>
              </a:rPr>
              <a:t>4. Moody’s . Scarcity will increase rating pressure on mines </a:t>
            </a:r>
            <a:endParaRPr lang="en-GB" baseline="0" dirty="0" smtClean="0"/>
          </a:p>
          <a:p>
            <a:pPr defTabSz="913668">
              <a:defRPr/>
            </a:pPr>
            <a:r>
              <a:rPr lang="en-GB" baseline="0" dirty="0" smtClean="0"/>
              <a:t>5. It is increasingly clear that wider, non traditional  and strategic partnership are required at the scale of the risk; collective action is a must . </a:t>
            </a:r>
          </a:p>
          <a:p>
            <a:pPr defTabSz="913668">
              <a:defRPr/>
            </a:pPr>
            <a:r>
              <a:rPr lang="en-GB" baseline="0" dirty="0" smtClean="0"/>
              <a:t>6. This has given rise the SWPN value proposition which will be evident below. </a:t>
            </a:r>
          </a:p>
          <a:p>
            <a:pPr defTabSz="913668">
              <a:defRPr/>
            </a:pP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5312E5C9-B2B1-4766-B675-FA5758FB431B}" type="slidenum">
              <a:rPr lang="en-GB" smtClean="0"/>
              <a:pPr/>
              <a:t>2</a:t>
            </a:fld>
            <a:endParaRPr lang="en-GB"/>
          </a:p>
        </p:txBody>
      </p:sp>
    </p:spTree>
    <p:extLst>
      <p:ext uri="{BB962C8B-B14F-4D97-AF65-F5344CB8AC3E}">
        <p14:creationId xmlns:p14="http://schemas.microsoft.com/office/powerpoint/2010/main" val="169877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70588" indent="-296380">
              <a:defRPr>
                <a:solidFill>
                  <a:schemeClr val="tx1"/>
                </a:solidFill>
                <a:latin typeface="Calibri" pitchFamily="34" charset="0"/>
              </a:defRPr>
            </a:lvl2pPr>
            <a:lvl3pPr marL="1185520" indent="-237104">
              <a:defRPr>
                <a:solidFill>
                  <a:schemeClr val="tx1"/>
                </a:solidFill>
                <a:latin typeface="Calibri" pitchFamily="34" charset="0"/>
              </a:defRPr>
            </a:lvl3pPr>
            <a:lvl4pPr marL="1659727" indent="-237104">
              <a:defRPr>
                <a:solidFill>
                  <a:schemeClr val="tx1"/>
                </a:solidFill>
                <a:latin typeface="Calibri" pitchFamily="34" charset="0"/>
              </a:defRPr>
            </a:lvl4pPr>
            <a:lvl5pPr marL="2133935" indent="-237104">
              <a:defRPr>
                <a:solidFill>
                  <a:schemeClr val="tx1"/>
                </a:solidFill>
                <a:latin typeface="Calibri" pitchFamily="34" charset="0"/>
              </a:defRPr>
            </a:lvl5pPr>
            <a:lvl6pPr marL="2608143" indent="-237104" eaLnBrk="0" fontAlgn="base" hangingPunct="0">
              <a:spcBef>
                <a:spcPct val="0"/>
              </a:spcBef>
              <a:spcAft>
                <a:spcPct val="0"/>
              </a:spcAft>
              <a:defRPr>
                <a:solidFill>
                  <a:schemeClr val="tx1"/>
                </a:solidFill>
                <a:latin typeface="Calibri" pitchFamily="34" charset="0"/>
              </a:defRPr>
            </a:lvl6pPr>
            <a:lvl7pPr marL="3082351" indent="-237104" eaLnBrk="0" fontAlgn="base" hangingPunct="0">
              <a:spcBef>
                <a:spcPct val="0"/>
              </a:spcBef>
              <a:spcAft>
                <a:spcPct val="0"/>
              </a:spcAft>
              <a:defRPr>
                <a:solidFill>
                  <a:schemeClr val="tx1"/>
                </a:solidFill>
                <a:latin typeface="Calibri" pitchFamily="34" charset="0"/>
              </a:defRPr>
            </a:lvl7pPr>
            <a:lvl8pPr marL="3556559" indent="-237104" eaLnBrk="0" fontAlgn="base" hangingPunct="0">
              <a:spcBef>
                <a:spcPct val="0"/>
              </a:spcBef>
              <a:spcAft>
                <a:spcPct val="0"/>
              </a:spcAft>
              <a:defRPr>
                <a:solidFill>
                  <a:schemeClr val="tx1"/>
                </a:solidFill>
                <a:latin typeface="Calibri" pitchFamily="34" charset="0"/>
              </a:defRPr>
            </a:lvl8pPr>
            <a:lvl9pPr marL="4030767" indent="-237104" eaLnBrk="0" fontAlgn="base" hangingPunct="0">
              <a:spcBef>
                <a:spcPct val="0"/>
              </a:spcBef>
              <a:spcAft>
                <a:spcPct val="0"/>
              </a:spcAft>
              <a:defRPr>
                <a:solidFill>
                  <a:schemeClr val="tx1"/>
                </a:solidFill>
                <a:latin typeface="Calibri" pitchFamily="34" charset="0"/>
              </a:defRPr>
            </a:lvl9pPr>
          </a:lstStyle>
          <a:p>
            <a:fld id="{E6356157-5FE7-49F0-A59E-0F35F1C0EF15}" type="slidenum">
              <a:rPr lang="en-GB" altLang="en-US" smtClean="0"/>
              <a:pPr/>
              <a:t>4</a:t>
            </a:fld>
            <a:endParaRPr lang="en-GB" altLang="en-US" smtClean="0"/>
          </a:p>
        </p:txBody>
      </p:sp>
    </p:spTree>
    <p:extLst>
      <p:ext uri="{BB962C8B-B14F-4D97-AF65-F5344CB8AC3E}">
        <p14:creationId xmlns:p14="http://schemas.microsoft.com/office/powerpoint/2010/main" val="6154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8416">
              <a:spcBef>
                <a:spcPct val="0"/>
              </a:spcBef>
              <a:defRPr/>
            </a:pPr>
            <a:r>
              <a:rPr lang="en-GB" altLang="en-US" b="1" dirty="0" smtClean="0"/>
              <a:t>Effluent and wastewater management: </a:t>
            </a:r>
            <a:r>
              <a:rPr lang="en-GB" altLang="en-US" dirty="0" smtClean="0"/>
              <a:t> Mine water could contribute about 11% of the water required to close the gap in the Olifants River catchment mentioned above. The water gap-closing initiatives will have value for mining companies, industry, municipalities, government and citizens in the vicinity of mining operations.  This requires collaborative management at different scales.  SWPN working is developing </a:t>
            </a:r>
            <a:r>
              <a:rPr lang="en-US" altLang="en-US" dirty="0"/>
              <a:t>I</a:t>
            </a:r>
            <a:r>
              <a:rPr lang="en-US" dirty="0"/>
              <a:t>nstitutional, Financial and Policy models that support such collaborative management in a sustainable way. </a:t>
            </a:r>
            <a:endParaRPr lang="en-GB" altLang="en-US" dirty="0" smtClean="0"/>
          </a:p>
          <a:p>
            <a:pPr eaLnBrk="1" hangingPunct="1">
              <a:spcBef>
                <a:spcPct val="0"/>
              </a:spcBef>
            </a:pPr>
            <a:r>
              <a:rPr lang="en-GB" altLang="en-US" b="1" dirty="0" smtClean="0"/>
              <a:t> </a:t>
            </a:r>
            <a:endParaRPr lang="en-GB" altLang="en-US" dirty="0" smtClean="0"/>
          </a:p>
          <a:p>
            <a:pPr defTabSz="948416">
              <a:spcBef>
                <a:spcPct val="0"/>
              </a:spcBef>
              <a:defRPr/>
            </a:pPr>
            <a:r>
              <a:rPr lang="en-GB" altLang="en-US" b="1" dirty="0" smtClean="0"/>
              <a:t>Water use efficiency and leakage reduction: </a:t>
            </a:r>
            <a:r>
              <a:rPr lang="en-US" dirty="0"/>
              <a:t>Water loss in municipal systems in South Africa is estimated at about 32% while non-revenue water is about 37% and worth over R7 Billion annually. The Department of Water Affairs’ ‘Regulatory Performance Measurement System’ indicates that Water Use Efficiency is the poorest performing business area in local government.</a:t>
            </a:r>
            <a:r>
              <a:rPr lang="en-US" dirty="0">
                <a:solidFill>
                  <a:srgbClr val="FF0000"/>
                </a:solidFill>
              </a:rPr>
              <a:t> Through: (1) the No Drop </a:t>
            </a:r>
            <a:r>
              <a:rPr lang="en-US" dirty="0" err="1">
                <a:solidFill>
                  <a:srgbClr val="FF0000"/>
                </a:solidFill>
              </a:rPr>
              <a:t>Programme</a:t>
            </a:r>
            <a:r>
              <a:rPr lang="en-US" dirty="0">
                <a:solidFill>
                  <a:srgbClr val="FF0000"/>
                </a:solidFill>
              </a:rPr>
              <a:t>; (2) direct municipal-private sector partnerships that will be catalyzed by it (i.e. replication of </a:t>
            </a:r>
            <a:r>
              <a:rPr lang="en-US" dirty="0" err="1">
                <a:solidFill>
                  <a:srgbClr val="FF0000"/>
                </a:solidFill>
              </a:rPr>
              <a:t>Emfuleni</a:t>
            </a:r>
            <a:r>
              <a:rPr lang="en-US" dirty="0">
                <a:solidFill>
                  <a:srgbClr val="FF0000"/>
                </a:solidFill>
              </a:rPr>
              <a:t>); and (3) use of the Generic Performance Based Contract,  the SWPN will contribute to </a:t>
            </a:r>
            <a:r>
              <a:rPr lang="en-GB" altLang="en-US" dirty="0" smtClean="0"/>
              <a:t>improved water security for residents and businesses in municipalities where “No drop” service excellence is recognised.</a:t>
            </a:r>
          </a:p>
          <a:p>
            <a:pPr eaLnBrk="1" hangingPunct="1">
              <a:spcBef>
                <a:spcPct val="0"/>
              </a:spcBef>
            </a:pPr>
            <a:r>
              <a:rPr lang="en-GB" altLang="en-US" b="1" dirty="0" smtClean="0"/>
              <a:t> </a:t>
            </a:r>
            <a:endParaRPr lang="en-GB" altLang="en-US" dirty="0" smtClean="0"/>
          </a:p>
          <a:p>
            <a:pPr eaLnBrk="1" hangingPunct="1">
              <a:spcBef>
                <a:spcPct val="0"/>
              </a:spcBef>
            </a:pPr>
            <a:r>
              <a:rPr lang="en-GB" altLang="en-US" b="1" dirty="0" smtClean="0"/>
              <a:t>Agriculture and supply chain:  </a:t>
            </a:r>
            <a:r>
              <a:rPr lang="en-GB" dirty="0"/>
              <a:t>The agricultural sector accounts for about 60% of South Africa’s water demand. It is estimated that the river and canal conveyance system losses account for about 35% of this water agricultural water demand. </a:t>
            </a:r>
            <a:r>
              <a:rPr lang="en-GB" altLang="en-US" dirty="0" smtClean="0"/>
              <a:t>Rehabilitating irrigation schemes offers water saving opportunities and would increase unit productivity, which has been reduced by waterlogging and salinization. The SWPN is assisting the Presidential</a:t>
            </a:r>
            <a:r>
              <a:rPr lang="en-GB" altLang="en-US" baseline="0" dirty="0" smtClean="0"/>
              <a:t> Infrastructure Coordination Commission to develop a business case for rehabilitation of the Vaalharts, South Africa's largest and oldest irrigation scheme. This will include private sector support.  </a:t>
            </a:r>
            <a:r>
              <a:rPr lang="en-GB" altLang="en-US" dirty="0" smtClean="0"/>
              <a:t>The activities to rehabilitate the Vaalharts irrigation scheme could create jobs by making water available for new smallholder irrigators. Other</a:t>
            </a:r>
            <a:r>
              <a:rPr lang="en-GB" altLang="en-US" baseline="0" dirty="0" smtClean="0"/>
              <a:t> activities such as the roll out of WAS are underway to reduce water loss in irrigation. </a:t>
            </a:r>
            <a:endParaRPr lang="en-GB" altLang="en-US" dirty="0" smtClean="0"/>
          </a:p>
          <a:p>
            <a:pPr eaLnBrk="1" hangingPunct="1">
              <a:spcBef>
                <a:spcPct val="0"/>
              </a:spcBef>
            </a:pPr>
            <a:endParaRPr lang="en-GB"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69972" indent="-296142">
              <a:defRPr>
                <a:solidFill>
                  <a:schemeClr val="tx1"/>
                </a:solidFill>
                <a:latin typeface="Calibri" pitchFamily="34" charset="0"/>
              </a:defRPr>
            </a:lvl2pPr>
            <a:lvl3pPr marL="1184572" indent="-236914">
              <a:defRPr>
                <a:solidFill>
                  <a:schemeClr val="tx1"/>
                </a:solidFill>
                <a:latin typeface="Calibri" pitchFamily="34" charset="0"/>
              </a:defRPr>
            </a:lvl3pPr>
            <a:lvl4pPr marL="1658400" indent="-236914">
              <a:defRPr>
                <a:solidFill>
                  <a:schemeClr val="tx1"/>
                </a:solidFill>
                <a:latin typeface="Calibri" pitchFamily="34" charset="0"/>
              </a:defRPr>
            </a:lvl4pPr>
            <a:lvl5pPr marL="2132228" indent="-236914">
              <a:defRPr>
                <a:solidFill>
                  <a:schemeClr val="tx1"/>
                </a:solidFill>
                <a:latin typeface="Calibri" pitchFamily="34" charset="0"/>
              </a:defRPr>
            </a:lvl5pPr>
            <a:lvl6pPr marL="2606056" indent="-236914" eaLnBrk="0" fontAlgn="base" hangingPunct="0">
              <a:spcBef>
                <a:spcPct val="0"/>
              </a:spcBef>
              <a:spcAft>
                <a:spcPct val="0"/>
              </a:spcAft>
              <a:defRPr>
                <a:solidFill>
                  <a:schemeClr val="tx1"/>
                </a:solidFill>
                <a:latin typeface="Calibri" pitchFamily="34" charset="0"/>
              </a:defRPr>
            </a:lvl6pPr>
            <a:lvl7pPr marL="3079886" indent="-236914" eaLnBrk="0" fontAlgn="base" hangingPunct="0">
              <a:spcBef>
                <a:spcPct val="0"/>
              </a:spcBef>
              <a:spcAft>
                <a:spcPct val="0"/>
              </a:spcAft>
              <a:defRPr>
                <a:solidFill>
                  <a:schemeClr val="tx1"/>
                </a:solidFill>
                <a:latin typeface="Calibri" pitchFamily="34" charset="0"/>
              </a:defRPr>
            </a:lvl7pPr>
            <a:lvl8pPr marL="3553714" indent="-236914" eaLnBrk="0" fontAlgn="base" hangingPunct="0">
              <a:spcBef>
                <a:spcPct val="0"/>
              </a:spcBef>
              <a:spcAft>
                <a:spcPct val="0"/>
              </a:spcAft>
              <a:defRPr>
                <a:solidFill>
                  <a:schemeClr val="tx1"/>
                </a:solidFill>
                <a:latin typeface="Calibri" pitchFamily="34" charset="0"/>
              </a:defRPr>
            </a:lvl8pPr>
            <a:lvl9pPr marL="4027542" indent="-236914" eaLnBrk="0" fontAlgn="base" hangingPunct="0">
              <a:spcBef>
                <a:spcPct val="0"/>
              </a:spcBef>
              <a:spcAft>
                <a:spcPct val="0"/>
              </a:spcAft>
              <a:defRPr>
                <a:solidFill>
                  <a:schemeClr val="tx1"/>
                </a:solidFill>
                <a:latin typeface="Calibri" pitchFamily="34" charset="0"/>
              </a:defRPr>
            </a:lvl9pPr>
          </a:lstStyle>
          <a:p>
            <a:fld id="{32DB5F92-F237-49F8-9906-5243BB05588D}" type="slidenum">
              <a:rPr lang="en-GB" altLang="en-US"/>
              <a:pPr/>
              <a:t>5</a:t>
            </a:fld>
            <a:endParaRPr lang="en-GB" altLang="en-US"/>
          </a:p>
        </p:txBody>
      </p:sp>
    </p:spTree>
    <p:extLst>
      <p:ext uri="{BB962C8B-B14F-4D97-AF65-F5344CB8AC3E}">
        <p14:creationId xmlns:p14="http://schemas.microsoft.com/office/powerpoint/2010/main" val="139328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312E5C9-B2B1-4766-B675-FA5758FB431B}" type="slidenum">
              <a:rPr lang="en-GB" smtClean="0"/>
              <a:pPr/>
              <a:t>7</a:t>
            </a:fld>
            <a:endParaRPr lang="en-GB"/>
          </a:p>
        </p:txBody>
      </p:sp>
    </p:spTree>
    <p:extLst>
      <p:ext uri="{BB962C8B-B14F-4D97-AF65-F5344CB8AC3E}">
        <p14:creationId xmlns:p14="http://schemas.microsoft.com/office/powerpoint/2010/main" val="189988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312E5C9-B2B1-4766-B675-FA5758FB431B}" type="slidenum">
              <a:rPr lang="en-GB" smtClean="0"/>
              <a:pPr/>
              <a:t>8</a:t>
            </a:fld>
            <a:endParaRPr lang="en-GB"/>
          </a:p>
        </p:txBody>
      </p:sp>
    </p:spTree>
    <p:extLst>
      <p:ext uri="{BB962C8B-B14F-4D97-AF65-F5344CB8AC3E}">
        <p14:creationId xmlns:p14="http://schemas.microsoft.com/office/powerpoint/2010/main" val="263542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SIP</a:t>
            </a:r>
            <a:r>
              <a:rPr lang="en-ZA" baseline="0" dirty="0" smtClean="0"/>
              <a:t> – Strategic Infrastructure Project</a:t>
            </a:r>
            <a:endParaRPr lang="en-ZA" dirty="0"/>
          </a:p>
        </p:txBody>
      </p:sp>
      <p:sp>
        <p:nvSpPr>
          <p:cNvPr id="4" name="Slide Number Placeholder 3"/>
          <p:cNvSpPr>
            <a:spLocks noGrp="1"/>
          </p:cNvSpPr>
          <p:nvPr>
            <p:ph type="sldNum" sz="quarter" idx="10"/>
          </p:nvPr>
        </p:nvSpPr>
        <p:spPr/>
        <p:txBody>
          <a:bodyPr/>
          <a:lstStyle/>
          <a:p>
            <a:fld id="{5312E5C9-B2B1-4766-B675-FA5758FB431B}" type="slidenum">
              <a:rPr lang="en-GB" smtClean="0"/>
              <a:pPr/>
              <a:t>11</a:t>
            </a:fld>
            <a:endParaRPr lang="en-GB"/>
          </a:p>
        </p:txBody>
      </p:sp>
    </p:spTree>
    <p:extLst>
      <p:ext uri="{BB962C8B-B14F-4D97-AF65-F5344CB8AC3E}">
        <p14:creationId xmlns:p14="http://schemas.microsoft.com/office/powerpoint/2010/main" val="3177855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312E5C9-B2B1-4766-B675-FA5758FB431B}" type="slidenum">
              <a:rPr lang="en-GB" smtClean="0"/>
              <a:pPr/>
              <a:t>12</a:t>
            </a:fld>
            <a:endParaRPr lang="en-GB"/>
          </a:p>
        </p:txBody>
      </p:sp>
    </p:spTree>
    <p:extLst>
      <p:ext uri="{BB962C8B-B14F-4D97-AF65-F5344CB8AC3E}">
        <p14:creationId xmlns:p14="http://schemas.microsoft.com/office/powerpoint/2010/main" val="2884779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Sustainable</a:t>
            </a:r>
            <a:r>
              <a:rPr lang="en-ZA" baseline="0" dirty="0" smtClean="0"/>
              <a:t> mine water management  is a huge challenge. </a:t>
            </a:r>
            <a:r>
              <a:rPr lang="en-ZA" dirty="0" smtClean="0"/>
              <a:t>Issues related to mine water identified during</a:t>
            </a:r>
            <a:r>
              <a:rPr lang="en-ZA" baseline="0" dirty="0" smtClean="0"/>
              <a:t> the mine water project phase 1 which support the establishment of the mine water coordinating body as an outcome of the mine water project phase.</a:t>
            </a:r>
            <a:endParaRPr lang="en-ZA" dirty="0"/>
          </a:p>
        </p:txBody>
      </p:sp>
      <p:sp>
        <p:nvSpPr>
          <p:cNvPr id="4" name="Slide Number Placeholder 3"/>
          <p:cNvSpPr>
            <a:spLocks noGrp="1"/>
          </p:cNvSpPr>
          <p:nvPr>
            <p:ph type="sldNum" sz="quarter" idx="10"/>
          </p:nvPr>
        </p:nvSpPr>
        <p:spPr/>
        <p:txBody>
          <a:bodyPr/>
          <a:lstStyle/>
          <a:p>
            <a:fld id="{5312E5C9-B2B1-4766-B675-FA5758FB431B}" type="slidenum">
              <a:rPr lang="en-GB" smtClean="0"/>
              <a:pPr/>
              <a:t>15</a:t>
            </a:fld>
            <a:endParaRPr lang="en-GB"/>
          </a:p>
        </p:txBody>
      </p:sp>
    </p:spTree>
    <p:extLst>
      <p:ext uri="{BB962C8B-B14F-4D97-AF65-F5344CB8AC3E}">
        <p14:creationId xmlns:p14="http://schemas.microsoft.com/office/powerpoint/2010/main" val="3226263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9593" b="10772"/>
          <a:stretch/>
        </p:blipFill>
        <p:spPr bwMode="auto">
          <a:xfrm>
            <a:off x="-5634" y="1426728"/>
            <a:ext cx="9181005" cy="4080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1" y="1245828"/>
            <a:ext cx="9175372" cy="1809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9" name="Date Placeholder 4"/>
          <p:cNvSpPr>
            <a:spLocks noGrp="1"/>
          </p:cNvSpPr>
          <p:nvPr>
            <p:ph type="dt" sz="half" idx="10"/>
          </p:nvPr>
        </p:nvSpPr>
        <p:spPr>
          <a:xfrm>
            <a:off x="457200" y="6537325"/>
            <a:ext cx="2133600" cy="244475"/>
          </a:xfrm>
          <a:prstGeom prst="rect">
            <a:avLst/>
          </a:prstGeom>
        </p:spPr>
        <p:txBody>
          <a:bodyPr/>
          <a:lstStyle>
            <a:lvl1pPr>
              <a:defRPr sz="1400">
                <a:solidFill>
                  <a:schemeClr val="bg1"/>
                </a:solidFill>
              </a:defRPr>
            </a:lvl1pPr>
          </a:lstStyle>
          <a:p>
            <a:fld id="{AA731FDF-0651-4CDD-9DDD-1F70CF5DE237}" type="datetimeFigureOut">
              <a:rPr lang="en-ZA" smtClean="0"/>
              <a:pPr/>
              <a:t>2015-12-01</a:t>
            </a:fld>
            <a:endParaRPr lang="en-ZA" dirty="0"/>
          </a:p>
        </p:txBody>
      </p:sp>
      <p:sp>
        <p:nvSpPr>
          <p:cNvPr id="10" name="Footer Placeholder 5"/>
          <p:cNvSpPr>
            <a:spLocks noGrp="1"/>
          </p:cNvSpPr>
          <p:nvPr>
            <p:ph type="ftr" sz="quarter" idx="11"/>
          </p:nvPr>
        </p:nvSpPr>
        <p:spPr>
          <a:xfrm>
            <a:off x="3124200" y="6537325"/>
            <a:ext cx="2895600" cy="244475"/>
          </a:xfrm>
          <a:prstGeom prst="rect">
            <a:avLst/>
          </a:prstGeom>
        </p:spPr>
        <p:txBody>
          <a:bodyPr/>
          <a:lstStyle>
            <a:lvl1pPr>
              <a:defRPr sz="1400">
                <a:solidFill>
                  <a:schemeClr val="bg1"/>
                </a:solidFill>
              </a:defRPr>
            </a:lvl1pPr>
          </a:lstStyle>
          <a:p>
            <a:endParaRPr lang="en-ZA" dirty="0"/>
          </a:p>
        </p:txBody>
      </p:sp>
      <p:sp>
        <p:nvSpPr>
          <p:cNvPr id="11" name="Slide Number Placeholder 6"/>
          <p:cNvSpPr>
            <a:spLocks noGrp="1"/>
          </p:cNvSpPr>
          <p:nvPr>
            <p:ph type="sldNum" sz="quarter" idx="12"/>
          </p:nvPr>
        </p:nvSpPr>
        <p:spPr>
          <a:xfrm>
            <a:off x="6553200" y="6537325"/>
            <a:ext cx="2133600" cy="244475"/>
          </a:xfrm>
          <a:prstGeom prst="rect">
            <a:avLst/>
          </a:prstGeom>
        </p:spPr>
        <p:txBody>
          <a:bodyPr/>
          <a:lstStyle>
            <a:lvl1pPr>
              <a:defRPr sz="1400">
                <a:solidFill>
                  <a:schemeClr val="bg1"/>
                </a:solidFill>
              </a:defRPr>
            </a:lvl1pPr>
          </a:lstStyle>
          <a:p>
            <a:fld id="{05D50B67-B2D0-45EF-81F3-A17579610C61}" type="slidenum">
              <a:rPr lang="en-ZA" smtClean="0"/>
              <a:pPr/>
              <a:t>‹#›</a:t>
            </a:fld>
            <a:endParaRPr lang="en-ZA"/>
          </a:p>
        </p:txBody>
      </p:sp>
      <p:sp>
        <p:nvSpPr>
          <p:cNvPr id="3" name="Vertical Text Placeholder 2"/>
          <p:cNvSpPr>
            <a:spLocks noGrp="1"/>
          </p:cNvSpPr>
          <p:nvPr>
            <p:ph type="body" orient="vert" idx="1"/>
          </p:nvPr>
        </p:nvSpPr>
        <p:spPr>
          <a:xfrm>
            <a:off x="457200" y="1752600"/>
            <a:ext cx="8229600" cy="4373563"/>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2" name="Title 1"/>
          <p:cNvSpPr>
            <a:spLocks noGrp="1"/>
          </p:cNvSpPr>
          <p:nvPr>
            <p:ph type="title" hasCustomPrompt="1"/>
          </p:nvPr>
        </p:nvSpPr>
        <p:spPr>
          <a:xfrm>
            <a:off x="533400" y="76200"/>
            <a:ext cx="8153400" cy="990600"/>
          </a:xfrm>
          <a:prstGeom prst="rect">
            <a:avLst/>
          </a:prstGeom>
        </p:spPr>
        <p:txBody>
          <a:bodyPr anchor="b" anchorCtr="0"/>
          <a:lstStyle>
            <a:lvl1pPr algn="l">
              <a:defRPr sz="3200" b="1">
                <a:solidFill>
                  <a:srgbClr val="249ADA"/>
                </a:solidFill>
              </a:defRPr>
            </a:lvl1pPr>
          </a:lstStyle>
          <a:p>
            <a:r>
              <a:rPr lang="en-US" dirty="0" smtClean="0"/>
              <a:t/>
            </a:r>
            <a:br>
              <a:rPr lang="en-US" dirty="0" smtClean="0"/>
            </a:br>
            <a:r>
              <a:rPr lang="en-US" dirty="0" smtClean="0"/>
              <a:t>Insert heading</a:t>
            </a:r>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Date Placeholder 4"/>
          <p:cNvSpPr>
            <a:spLocks noGrp="1"/>
          </p:cNvSpPr>
          <p:nvPr>
            <p:ph type="dt" sz="half" idx="10"/>
          </p:nvPr>
        </p:nvSpPr>
        <p:spPr>
          <a:xfrm>
            <a:off x="457200" y="6537325"/>
            <a:ext cx="2133600" cy="244475"/>
          </a:xfrm>
          <a:prstGeom prst="rect">
            <a:avLst/>
          </a:prstGeom>
        </p:spPr>
        <p:txBody>
          <a:bodyPr/>
          <a:lstStyle>
            <a:lvl1pPr>
              <a:defRPr sz="1400">
                <a:solidFill>
                  <a:schemeClr val="bg1"/>
                </a:solidFill>
              </a:defRPr>
            </a:lvl1pPr>
          </a:lstStyle>
          <a:p>
            <a:fld id="{AA731FDF-0651-4CDD-9DDD-1F70CF5DE237}" type="datetimeFigureOut">
              <a:rPr lang="en-ZA" smtClean="0"/>
              <a:pPr/>
              <a:t>2015-12-01</a:t>
            </a:fld>
            <a:endParaRPr lang="en-ZA" dirty="0"/>
          </a:p>
        </p:txBody>
      </p:sp>
      <p:sp>
        <p:nvSpPr>
          <p:cNvPr id="10" name="Footer Placeholder 5"/>
          <p:cNvSpPr>
            <a:spLocks noGrp="1"/>
          </p:cNvSpPr>
          <p:nvPr>
            <p:ph type="ftr" sz="quarter" idx="11"/>
          </p:nvPr>
        </p:nvSpPr>
        <p:spPr>
          <a:xfrm>
            <a:off x="3124200" y="6537325"/>
            <a:ext cx="2895600" cy="244475"/>
          </a:xfrm>
          <a:prstGeom prst="rect">
            <a:avLst/>
          </a:prstGeom>
        </p:spPr>
        <p:txBody>
          <a:bodyPr/>
          <a:lstStyle>
            <a:lvl1pPr>
              <a:defRPr sz="1400">
                <a:solidFill>
                  <a:schemeClr val="bg1"/>
                </a:solidFill>
              </a:defRPr>
            </a:lvl1pPr>
          </a:lstStyle>
          <a:p>
            <a:endParaRPr lang="en-ZA" dirty="0"/>
          </a:p>
        </p:txBody>
      </p:sp>
      <p:sp>
        <p:nvSpPr>
          <p:cNvPr id="11" name="Slide Number Placeholder 6"/>
          <p:cNvSpPr>
            <a:spLocks noGrp="1"/>
          </p:cNvSpPr>
          <p:nvPr>
            <p:ph type="sldNum" sz="quarter" idx="12"/>
          </p:nvPr>
        </p:nvSpPr>
        <p:spPr>
          <a:xfrm>
            <a:off x="6553200" y="6537325"/>
            <a:ext cx="2133600" cy="244475"/>
          </a:xfrm>
          <a:prstGeom prst="rect">
            <a:avLst/>
          </a:prstGeom>
        </p:spPr>
        <p:txBody>
          <a:bodyPr/>
          <a:lstStyle>
            <a:lvl1pPr>
              <a:defRPr sz="1400">
                <a:solidFill>
                  <a:schemeClr val="bg1"/>
                </a:solidFill>
              </a:defRPr>
            </a:lvl1pPr>
          </a:lstStyle>
          <a:p>
            <a:fld id="{05D50B67-B2D0-45EF-81F3-A17579610C61}" type="slidenum">
              <a:rPr lang="en-ZA" smtClean="0"/>
              <a:pPr/>
              <a:t>‹#›</a:t>
            </a:fld>
            <a:endParaRPr lang="en-ZA"/>
          </a:p>
        </p:txBody>
      </p:sp>
      <p:sp>
        <p:nvSpPr>
          <p:cNvPr id="2" name="Vertical Title 1"/>
          <p:cNvSpPr>
            <a:spLocks noGrp="1"/>
          </p:cNvSpPr>
          <p:nvPr>
            <p:ph type="title" orient="vert"/>
          </p:nvPr>
        </p:nvSpPr>
        <p:spPr>
          <a:xfrm>
            <a:off x="6629400" y="1066800"/>
            <a:ext cx="2057400" cy="5059363"/>
          </a:xfrm>
          <a:prstGeom prst="rect">
            <a:avLst/>
          </a:prstGeom>
        </p:spPr>
        <p:txBody>
          <a:bodyPr vert="eaVert" anchor="b" anchorCtr="0"/>
          <a:lstStyle>
            <a:lvl1pPr algn="l">
              <a:defRPr sz="3200" b="1">
                <a:solidFill>
                  <a:srgbClr val="249ADA"/>
                </a:solidFill>
              </a:defRPr>
            </a:lvl1pPr>
          </a:lstStyle>
          <a:p>
            <a:r>
              <a:rPr lang="en-US" dirty="0" smtClean="0"/>
              <a:t>Click to edit Master title style</a:t>
            </a:r>
            <a:endParaRPr lang="en-ZA" dirty="0"/>
          </a:p>
        </p:txBody>
      </p:sp>
      <p:sp>
        <p:nvSpPr>
          <p:cNvPr id="3" name="Vertical Text Placeholder 2"/>
          <p:cNvSpPr>
            <a:spLocks noGrp="1"/>
          </p:cNvSpPr>
          <p:nvPr>
            <p:ph type="body" orient="vert" idx="1"/>
          </p:nvPr>
        </p:nvSpPr>
        <p:spPr>
          <a:xfrm>
            <a:off x="457200" y="1066800"/>
            <a:ext cx="6019800" cy="5059363"/>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76200"/>
            <a:ext cx="8153400" cy="990600"/>
          </a:xfrm>
          <a:prstGeom prst="rect">
            <a:avLst/>
          </a:prstGeom>
        </p:spPr>
        <p:txBody>
          <a:bodyPr anchor="b" anchorCtr="0"/>
          <a:lstStyle>
            <a:lvl1pPr algn="l">
              <a:defRPr sz="3200" b="1">
                <a:solidFill>
                  <a:srgbClr val="249ADA"/>
                </a:solidFill>
              </a:defRPr>
            </a:lvl1pPr>
          </a:lstStyle>
          <a:p>
            <a:r>
              <a:rPr lang="en-US" dirty="0" smtClean="0"/>
              <a:t/>
            </a:r>
            <a:br>
              <a:rPr lang="en-US" dirty="0" smtClean="0"/>
            </a:br>
            <a:r>
              <a:rPr lang="en-US" dirty="0" smtClean="0"/>
              <a:t>Insert heading</a:t>
            </a:r>
            <a:endParaRPr lang="en-ZA" dirty="0"/>
          </a:p>
        </p:txBody>
      </p:sp>
      <p:sp>
        <p:nvSpPr>
          <p:cNvPr id="3" name="Content Placeholder 2"/>
          <p:cNvSpPr>
            <a:spLocks noGrp="1"/>
          </p:cNvSpPr>
          <p:nvPr>
            <p:ph idx="1" hasCustomPrompt="1"/>
          </p:nvPr>
        </p:nvSpPr>
        <p:spPr>
          <a:xfrm>
            <a:off x="533400" y="1700808"/>
            <a:ext cx="8153400" cy="442535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a:lvl1pPr>
          </a:lstStyle>
          <a:p>
            <a:pPr lvl="0"/>
            <a:r>
              <a:rPr lang="en-US" dirty="0" smtClean="0"/>
              <a:t>Insert copy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Insert copy</a:t>
            </a:r>
            <a:endParaRPr lang="en-ZA"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Insert copy</a:t>
            </a:r>
            <a:endParaRPr lang="en-ZA"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Insert copy</a:t>
            </a:r>
            <a:endParaRPr lang="en-ZA"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Insert copy</a:t>
            </a:r>
            <a:endParaRPr lang="en-ZA" dirty="0" smtClean="0"/>
          </a:p>
          <a:p>
            <a:pPr lvl="0"/>
            <a:endParaRPr lang="en-ZA" dirty="0"/>
          </a:p>
        </p:txBody>
      </p:sp>
      <p:pic>
        <p:nvPicPr>
          <p:cNvPr id="8" name="Picture 7" descr="water drop.png"/>
          <p:cNvPicPr>
            <a:picLocks noChangeAspect="1"/>
          </p:cNvPicPr>
          <p:nvPr userDrawn="1"/>
        </p:nvPicPr>
        <p:blipFill>
          <a:blip r:embed="rId2">
            <a:alphaModFix amt="80000"/>
          </a:blip>
          <a:stretch>
            <a:fillRect/>
          </a:stretch>
        </p:blipFill>
        <p:spPr>
          <a:xfrm>
            <a:off x="8532440" y="29672"/>
            <a:ext cx="473337" cy="762000"/>
          </a:xfrm>
          <a:prstGeom prst="rect">
            <a:avLst/>
          </a:prstGeom>
        </p:spPr>
      </p:pic>
      <p:sp>
        <p:nvSpPr>
          <p:cNvPr id="4" name="Rectangle 3"/>
          <p:cNvSpPr/>
          <p:nvPr userDrawn="1"/>
        </p:nvSpPr>
        <p:spPr>
          <a:xfrm>
            <a:off x="-180528" y="1052736"/>
            <a:ext cx="9505056" cy="7200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4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Date Placeholder 4"/>
          <p:cNvSpPr>
            <a:spLocks noGrp="1"/>
          </p:cNvSpPr>
          <p:nvPr>
            <p:ph type="dt" sz="half" idx="10"/>
          </p:nvPr>
        </p:nvSpPr>
        <p:spPr>
          <a:xfrm>
            <a:off x="457200" y="6537325"/>
            <a:ext cx="2133600" cy="244475"/>
          </a:xfrm>
          <a:prstGeom prst="rect">
            <a:avLst/>
          </a:prstGeom>
        </p:spPr>
        <p:txBody>
          <a:bodyPr/>
          <a:lstStyle>
            <a:lvl1pPr>
              <a:defRPr sz="1400">
                <a:solidFill>
                  <a:schemeClr val="bg1"/>
                </a:solidFill>
              </a:defRPr>
            </a:lvl1pPr>
          </a:lstStyle>
          <a:p>
            <a:fld id="{AA731FDF-0651-4CDD-9DDD-1F70CF5DE237}" type="datetimeFigureOut">
              <a:rPr lang="en-ZA" smtClean="0"/>
              <a:pPr/>
              <a:t>2015-12-01</a:t>
            </a:fld>
            <a:endParaRPr lang="en-ZA" dirty="0"/>
          </a:p>
        </p:txBody>
      </p:sp>
      <p:sp>
        <p:nvSpPr>
          <p:cNvPr id="6" name="Footer Placeholder 5"/>
          <p:cNvSpPr>
            <a:spLocks noGrp="1"/>
          </p:cNvSpPr>
          <p:nvPr>
            <p:ph type="ftr" sz="quarter" idx="11"/>
          </p:nvPr>
        </p:nvSpPr>
        <p:spPr>
          <a:xfrm>
            <a:off x="3124200" y="6537325"/>
            <a:ext cx="2895600" cy="244475"/>
          </a:xfrm>
          <a:prstGeom prst="rect">
            <a:avLst/>
          </a:prstGeom>
        </p:spPr>
        <p:txBody>
          <a:bodyPr/>
          <a:lstStyle>
            <a:lvl1pPr>
              <a:defRPr sz="1400">
                <a:solidFill>
                  <a:schemeClr val="bg1"/>
                </a:solidFill>
              </a:defRPr>
            </a:lvl1pPr>
          </a:lstStyle>
          <a:p>
            <a:endParaRPr lang="en-ZA" dirty="0"/>
          </a:p>
        </p:txBody>
      </p:sp>
      <p:sp>
        <p:nvSpPr>
          <p:cNvPr id="7" name="Slide Number Placeholder 6"/>
          <p:cNvSpPr>
            <a:spLocks noGrp="1"/>
          </p:cNvSpPr>
          <p:nvPr>
            <p:ph type="sldNum" sz="quarter" idx="12"/>
          </p:nvPr>
        </p:nvSpPr>
        <p:spPr>
          <a:xfrm>
            <a:off x="6553200" y="6537325"/>
            <a:ext cx="2133600" cy="244475"/>
          </a:xfrm>
          <a:prstGeom prst="rect">
            <a:avLst/>
          </a:prstGeom>
        </p:spPr>
        <p:txBody>
          <a:bodyPr/>
          <a:lstStyle>
            <a:lvl1pPr>
              <a:defRPr sz="1400">
                <a:solidFill>
                  <a:schemeClr val="bg1"/>
                </a:solidFill>
              </a:defRPr>
            </a:lvl1pPr>
          </a:lstStyle>
          <a:p>
            <a:fld id="{05D50B67-B2D0-45EF-81F3-A17579610C61}" type="slidenum">
              <a:rPr lang="en-ZA" smtClean="0"/>
              <a:pPr/>
              <a:t>‹#›</a:t>
            </a:fld>
            <a:endParaRPr lang="en-ZA"/>
          </a:p>
        </p:txBody>
      </p:sp>
      <p:sp>
        <p:nvSpPr>
          <p:cNvPr id="10" name="Title 1"/>
          <p:cNvSpPr>
            <a:spLocks noGrp="1"/>
          </p:cNvSpPr>
          <p:nvPr>
            <p:ph type="title" hasCustomPrompt="1"/>
          </p:nvPr>
        </p:nvSpPr>
        <p:spPr>
          <a:xfrm>
            <a:off x="533400" y="76200"/>
            <a:ext cx="8153400" cy="990600"/>
          </a:xfrm>
          <a:prstGeom prst="rect">
            <a:avLst/>
          </a:prstGeom>
        </p:spPr>
        <p:txBody>
          <a:bodyPr anchor="b" anchorCtr="0"/>
          <a:lstStyle>
            <a:lvl1pPr algn="l">
              <a:defRPr sz="3200" b="1">
                <a:solidFill>
                  <a:srgbClr val="249ADA"/>
                </a:solidFill>
              </a:defRPr>
            </a:lvl1pPr>
          </a:lstStyle>
          <a:p>
            <a:r>
              <a:rPr lang="en-US" dirty="0" smtClean="0"/>
              <a:t/>
            </a:r>
            <a:br>
              <a:rPr lang="en-US" dirty="0" smtClean="0"/>
            </a:br>
            <a:r>
              <a:rPr lang="en-US" dirty="0" smtClean="0"/>
              <a:t>Insert heading</a:t>
            </a:r>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Date Placeholder 4"/>
          <p:cNvSpPr>
            <a:spLocks noGrp="1"/>
          </p:cNvSpPr>
          <p:nvPr>
            <p:ph type="dt" sz="half" idx="10"/>
          </p:nvPr>
        </p:nvSpPr>
        <p:spPr>
          <a:xfrm>
            <a:off x="457200" y="6537325"/>
            <a:ext cx="2133600" cy="244475"/>
          </a:xfrm>
          <a:prstGeom prst="rect">
            <a:avLst/>
          </a:prstGeom>
        </p:spPr>
        <p:txBody>
          <a:bodyPr/>
          <a:lstStyle>
            <a:lvl1pPr>
              <a:defRPr sz="1400">
                <a:solidFill>
                  <a:schemeClr val="bg1"/>
                </a:solidFill>
              </a:defRPr>
            </a:lvl1pPr>
          </a:lstStyle>
          <a:p>
            <a:fld id="{AA731FDF-0651-4CDD-9DDD-1F70CF5DE237}" type="datetimeFigureOut">
              <a:rPr lang="en-ZA" smtClean="0"/>
              <a:pPr/>
              <a:t>2015-12-01</a:t>
            </a:fld>
            <a:endParaRPr lang="en-ZA" dirty="0"/>
          </a:p>
        </p:txBody>
      </p:sp>
      <p:sp>
        <p:nvSpPr>
          <p:cNvPr id="13" name="Footer Placeholder 5"/>
          <p:cNvSpPr>
            <a:spLocks noGrp="1"/>
          </p:cNvSpPr>
          <p:nvPr>
            <p:ph type="ftr" sz="quarter" idx="11"/>
          </p:nvPr>
        </p:nvSpPr>
        <p:spPr>
          <a:xfrm>
            <a:off x="3124200" y="6537325"/>
            <a:ext cx="2895600" cy="244475"/>
          </a:xfrm>
          <a:prstGeom prst="rect">
            <a:avLst/>
          </a:prstGeom>
        </p:spPr>
        <p:txBody>
          <a:bodyPr/>
          <a:lstStyle>
            <a:lvl1pPr>
              <a:defRPr sz="1400">
                <a:solidFill>
                  <a:schemeClr val="bg1"/>
                </a:solidFill>
              </a:defRPr>
            </a:lvl1pPr>
          </a:lstStyle>
          <a:p>
            <a:endParaRPr lang="en-ZA" dirty="0"/>
          </a:p>
        </p:txBody>
      </p:sp>
      <p:sp>
        <p:nvSpPr>
          <p:cNvPr id="14" name="Slide Number Placeholder 6"/>
          <p:cNvSpPr>
            <a:spLocks noGrp="1"/>
          </p:cNvSpPr>
          <p:nvPr>
            <p:ph type="sldNum" sz="quarter" idx="12"/>
          </p:nvPr>
        </p:nvSpPr>
        <p:spPr>
          <a:xfrm>
            <a:off x="6553200" y="6537325"/>
            <a:ext cx="2133600" cy="244475"/>
          </a:xfrm>
          <a:prstGeom prst="rect">
            <a:avLst/>
          </a:prstGeom>
        </p:spPr>
        <p:txBody>
          <a:bodyPr/>
          <a:lstStyle>
            <a:lvl1pPr>
              <a:defRPr sz="1400">
                <a:solidFill>
                  <a:schemeClr val="bg1"/>
                </a:solidFill>
              </a:defRPr>
            </a:lvl1pPr>
          </a:lstStyle>
          <a:p>
            <a:fld id="{05D50B67-B2D0-45EF-81F3-A17579610C61}" type="slidenum">
              <a:rPr lang="en-ZA" smtClean="0"/>
              <a:pPr/>
              <a:t>‹#›</a:t>
            </a:fld>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5" name="Title 1"/>
          <p:cNvSpPr>
            <a:spLocks noGrp="1"/>
          </p:cNvSpPr>
          <p:nvPr>
            <p:ph type="title" hasCustomPrompt="1"/>
          </p:nvPr>
        </p:nvSpPr>
        <p:spPr>
          <a:xfrm>
            <a:off x="533400" y="76200"/>
            <a:ext cx="8153400" cy="990600"/>
          </a:xfrm>
          <a:prstGeom prst="rect">
            <a:avLst/>
          </a:prstGeom>
        </p:spPr>
        <p:txBody>
          <a:bodyPr anchor="b" anchorCtr="0"/>
          <a:lstStyle>
            <a:lvl1pPr algn="l">
              <a:defRPr sz="3200" b="1">
                <a:solidFill>
                  <a:srgbClr val="249ADA"/>
                </a:solidFill>
              </a:defRPr>
            </a:lvl1pPr>
          </a:lstStyle>
          <a:p>
            <a:r>
              <a:rPr lang="en-US" dirty="0" smtClean="0"/>
              <a:t/>
            </a:r>
            <a:br>
              <a:rPr lang="en-US" dirty="0" smtClean="0"/>
            </a:br>
            <a:r>
              <a:rPr lang="en-US" dirty="0" smtClean="0"/>
              <a:t>Insert heading</a:t>
            </a:r>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457200" y="6537325"/>
            <a:ext cx="2133600" cy="244475"/>
          </a:xfrm>
          <a:prstGeom prst="rect">
            <a:avLst/>
          </a:prstGeom>
        </p:spPr>
        <p:txBody>
          <a:bodyPr/>
          <a:lstStyle>
            <a:lvl1pPr>
              <a:defRPr sz="1400">
                <a:solidFill>
                  <a:schemeClr val="bg1"/>
                </a:solidFill>
              </a:defRPr>
            </a:lvl1pPr>
          </a:lstStyle>
          <a:p>
            <a:fld id="{AA731FDF-0651-4CDD-9DDD-1F70CF5DE237}" type="datetimeFigureOut">
              <a:rPr lang="en-ZA" smtClean="0"/>
              <a:pPr/>
              <a:t>2015-12-01</a:t>
            </a:fld>
            <a:endParaRPr lang="en-ZA" dirty="0"/>
          </a:p>
        </p:txBody>
      </p:sp>
      <p:sp>
        <p:nvSpPr>
          <p:cNvPr id="11" name="Footer Placeholder 5"/>
          <p:cNvSpPr>
            <a:spLocks noGrp="1"/>
          </p:cNvSpPr>
          <p:nvPr>
            <p:ph type="ftr" sz="quarter" idx="11"/>
          </p:nvPr>
        </p:nvSpPr>
        <p:spPr>
          <a:xfrm>
            <a:off x="3124200" y="6537325"/>
            <a:ext cx="2895600" cy="244475"/>
          </a:xfrm>
          <a:prstGeom prst="rect">
            <a:avLst/>
          </a:prstGeom>
        </p:spPr>
        <p:txBody>
          <a:bodyPr/>
          <a:lstStyle>
            <a:lvl1pPr>
              <a:defRPr sz="1400">
                <a:solidFill>
                  <a:schemeClr val="bg1"/>
                </a:solidFill>
              </a:defRPr>
            </a:lvl1pPr>
          </a:lstStyle>
          <a:p>
            <a:endParaRPr lang="en-ZA" dirty="0"/>
          </a:p>
        </p:txBody>
      </p:sp>
      <p:sp>
        <p:nvSpPr>
          <p:cNvPr id="12" name="Slide Number Placeholder 6"/>
          <p:cNvSpPr>
            <a:spLocks noGrp="1"/>
          </p:cNvSpPr>
          <p:nvPr>
            <p:ph type="sldNum" sz="quarter" idx="12"/>
          </p:nvPr>
        </p:nvSpPr>
        <p:spPr>
          <a:xfrm>
            <a:off x="6553200" y="6537325"/>
            <a:ext cx="2133600" cy="244475"/>
          </a:xfrm>
          <a:prstGeom prst="rect">
            <a:avLst/>
          </a:prstGeom>
        </p:spPr>
        <p:txBody>
          <a:bodyPr/>
          <a:lstStyle>
            <a:lvl1pPr>
              <a:defRPr sz="1400">
                <a:solidFill>
                  <a:schemeClr val="bg1"/>
                </a:solidFill>
              </a:defRPr>
            </a:lvl1pPr>
          </a:lstStyle>
          <a:p>
            <a:fld id="{05D50B67-B2D0-45EF-81F3-A17579610C61}" type="slidenum">
              <a:rPr lang="en-ZA" smtClean="0"/>
              <a:pPr/>
              <a:t>‹#›</a:t>
            </a:fld>
            <a:endParaRPr lang="en-ZA"/>
          </a:p>
        </p:txBody>
      </p:sp>
      <p:sp>
        <p:nvSpPr>
          <p:cNvPr id="6" name="Title 1"/>
          <p:cNvSpPr>
            <a:spLocks noGrp="1"/>
          </p:cNvSpPr>
          <p:nvPr>
            <p:ph type="title" hasCustomPrompt="1"/>
          </p:nvPr>
        </p:nvSpPr>
        <p:spPr>
          <a:xfrm>
            <a:off x="533400" y="76200"/>
            <a:ext cx="8153400" cy="990600"/>
          </a:xfrm>
          <a:prstGeom prst="rect">
            <a:avLst/>
          </a:prstGeom>
        </p:spPr>
        <p:txBody>
          <a:bodyPr anchor="b" anchorCtr="0"/>
          <a:lstStyle>
            <a:lvl1pPr algn="l">
              <a:defRPr sz="3200" b="1">
                <a:solidFill>
                  <a:srgbClr val="249ADA"/>
                </a:solidFill>
              </a:defRPr>
            </a:lvl1pPr>
          </a:lstStyle>
          <a:p>
            <a:r>
              <a:rPr lang="en-US" dirty="0" smtClean="0"/>
              <a:t/>
            </a:r>
            <a:br>
              <a:rPr lang="en-US" dirty="0" smtClean="0"/>
            </a:br>
            <a:r>
              <a:rPr lang="en-US" dirty="0" smtClean="0"/>
              <a:t>Insert heading</a:t>
            </a:r>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537325"/>
            <a:ext cx="2133600" cy="244475"/>
          </a:xfrm>
          <a:prstGeom prst="rect">
            <a:avLst/>
          </a:prstGeom>
        </p:spPr>
        <p:txBody>
          <a:bodyPr/>
          <a:lstStyle>
            <a:lvl1pPr>
              <a:defRPr sz="1400">
                <a:solidFill>
                  <a:schemeClr val="bg1"/>
                </a:solidFill>
              </a:defRPr>
            </a:lvl1pPr>
          </a:lstStyle>
          <a:p>
            <a:fld id="{AA731FDF-0651-4CDD-9DDD-1F70CF5DE237}" type="datetimeFigureOut">
              <a:rPr lang="en-ZA" smtClean="0"/>
              <a:pPr/>
              <a:t>2015-12-01</a:t>
            </a:fld>
            <a:endParaRPr lang="en-ZA" dirty="0"/>
          </a:p>
        </p:txBody>
      </p:sp>
      <p:sp>
        <p:nvSpPr>
          <p:cNvPr id="6" name="Footer Placeholder 5"/>
          <p:cNvSpPr>
            <a:spLocks noGrp="1"/>
          </p:cNvSpPr>
          <p:nvPr>
            <p:ph type="ftr" sz="quarter" idx="11"/>
          </p:nvPr>
        </p:nvSpPr>
        <p:spPr>
          <a:xfrm>
            <a:off x="3124200" y="6537325"/>
            <a:ext cx="2895600" cy="244475"/>
          </a:xfrm>
          <a:prstGeom prst="rect">
            <a:avLst/>
          </a:prstGeom>
        </p:spPr>
        <p:txBody>
          <a:bodyPr/>
          <a:lstStyle>
            <a:lvl1pPr>
              <a:defRPr sz="1400">
                <a:solidFill>
                  <a:schemeClr val="bg1"/>
                </a:solidFill>
              </a:defRPr>
            </a:lvl1pPr>
          </a:lstStyle>
          <a:p>
            <a:endParaRPr lang="en-ZA" dirty="0"/>
          </a:p>
        </p:txBody>
      </p:sp>
      <p:sp>
        <p:nvSpPr>
          <p:cNvPr id="7" name="Slide Number Placeholder 6"/>
          <p:cNvSpPr>
            <a:spLocks noGrp="1"/>
          </p:cNvSpPr>
          <p:nvPr>
            <p:ph type="sldNum" sz="quarter" idx="12"/>
          </p:nvPr>
        </p:nvSpPr>
        <p:spPr>
          <a:xfrm>
            <a:off x="6553200" y="6537325"/>
            <a:ext cx="2133600" cy="244475"/>
          </a:xfrm>
          <a:prstGeom prst="rect">
            <a:avLst/>
          </a:prstGeom>
        </p:spPr>
        <p:txBody>
          <a:bodyPr/>
          <a:lstStyle>
            <a:lvl1pPr>
              <a:defRPr sz="1400">
                <a:solidFill>
                  <a:schemeClr val="bg1"/>
                </a:solidFill>
              </a:defRPr>
            </a:lvl1pPr>
          </a:lstStyle>
          <a:p>
            <a:fld id="{05D50B67-B2D0-45EF-81F3-A17579610C61}"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a:prstGeom prst="rect">
            <a:avLst/>
          </a:prstGeom>
        </p:spPr>
        <p:txBody>
          <a:bodyPr anchor="b"/>
          <a:lstStyle>
            <a:lvl1pPr algn="l">
              <a:defRPr sz="24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50" y="609601"/>
            <a:ext cx="5111750" cy="5486400"/>
          </a:xfrm>
          <a:prstGeom prst="rect">
            <a:avLst/>
          </a:prstGeo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ext Placeholder 3"/>
          <p:cNvSpPr>
            <a:spLocks noGrp="1"/>
          </p:cNvSpPr>
          <p:nvPr>
            <p:ph type="body" sz="half" idx="2"/>
          </p:nvPr>
        </p:nvSpPr>
        <p:spPr>
          <a:xfrm>
            <a:off x="457200" y="1771651"/>
            <a:ext cx="3008313" cy="4324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4"/>
          <p:cNvSpPr>
            <a:spLocks noGrp="1"/>
          </p:cNvSpPr>
          <p:nvPr>
            <p:ph type="dt" sz="half" idx="10"/>
          </p:nvPr>
        </p:nvSpPr>
        <p:spPr>
          <a:xfrm>
            <a:off x="457200" y="6537325"/>
            <a:ext cx="2133600" cy="244475"/>
          </a:xfrm>
          <a:prstGeom prst="rect">
            <a:avLst/>
          </a:prstGeom>
        </p:spPr>
        <p:txBody>
          <a:bodyPr/>
          <a:lstStyle>
            <a:lvl1pPr>
              <a:defRPr sz="1400">
                <a:solidFill>
                  <a:schemeClr val="bg1"/>
                </a:solidFill>
              </a:defRPr>
            </a:lvl1pPr>
          </a:lstStyle>
          <a:p>
            <a:fld id="{AA731FDF-0651-4CDD-9DDD-1F70CF5DE237}" type="datetimeFigureOut">
              <a:rPr lang="en-ZA" smtClean="0"/>
              <a:pPr/>
              <a:t>2015-12-01</a:t>
            </a:fld>
            <a:endParaRPr lang="en-ZA" dirty="0"/>
          </a:p>
        </p:txBody>
      </p:sp>
      <p:sp>
        <p:nvSpPr>
          <p:cNvPr id="9" name="Footer Placeholder 5"/>
          <p:cNvSpPr>
            <a:spLocks noGrp="1"/>
          </p:cNvSpPr>
          <p:nvPr>
            <p:ph type="ftr" sz="quarter" idx="11"/>
          </p:nvPr>
        </p:nvSpPr>
        <p:spPr>
          <a:xfrm>
            <a:off x="3124200" y="6537325"/>
            <a:ext cx="2895600" cy="244475"/>
          </a:xfrm>
          <a:prstGeom prst="rect">
            <a:avLst/>
          </a:prstGeom>
        </p:spPr>
        <p:txBody>
          <a:bodyPr/>
          <a:lstStyle>
            <a:lvl1pPr>
              <a:defRPr sz="1400">
                <a:solidFill>
                  <a:schemeClr val="bg1"/>
                </a:solidFill>
              </a:defRPr>
            </a:lvl1pPr>
          </a:lstStyle>
          <a:p>
            <a:endParaRPr lang="en-ZA" dirty="0"/>
          </a:p>
        </p:txBody>
      </p:sp>
      <p:sp>
        <p:nvSpPr>
          <p:cNvPr id="10" name="Slide Number Placeholder 6"/>
          <p:cNvSpPr>
            <a:spLocks noGrp="1"/>
          </p:cNvSpPr>
          <p:nvPr>
            <p:ph type="sldNum" sz="quarter" idx="12"/>
          </p:nvPr>
        </p:nvSpPr>
        <p:spPr>
          <a:xfrm>
            <a:off x="6477000" y="6537325"/>
            <a:ext cx="2133600" cy="244475"/>
          </a:xfrm>
          <a:prstGeom prst="rect">
            <a:avLst/>
          </a:prstGeom>
        </p:spPr>
        <p:txBody>
          <a:bodyPr/>
          <a:lstStyle>
            <a:lvl1pPr>
              <a:defRPr sz="1400">
                <a:solidFill>
                  <a:schemeClr val="bg1"/>
                </a:solidFill>
              </a:defRPr>
            </a:lvl1pPr>
          </a:lstStyle>
          <a:p>
            <a:fld id="{05D50B67-B2D0-45EF-81F3-A17579610C61}"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Date Placeholder 4"/>
          <p:cNvSpPr>
            <a:spLocks noGrp="1"/>
          </p:cNvSpPr>
          <p:nvPr>
            <p:ph type="dt" sz="half" idx="10"/>
          </p:nvPr>
        </p:nvSpPr>
        <p:spPr>
          <a:xfrm>
            <a:off x="457200" y="6537325"/>
            <a:ext cx="2133600" cy="244475"/>
          </a:xfrm>
          <a:prstGeom prst="rect">
            <a:avLst/>
          </a:prstGeom>
        </p:spPr>
        <p:txBody>
          <a:bodyPr/>
          <a:lstStyle>
            <a:lvl1pPr>
              <a:defRPr sz="1400">
                <a:solidFill>
                  <a:schemeClr val="bg1"/>
                </a:solidFill>
              </a:defRPr>
            </a:lvl1pPr>
          </a:lstStyle>
          <a:p>
            <a:fld id="{AA731FDF-0651-4CDD-9DDD-1F70CF5DE237}" type="datetimeFigureOut">
              <a:rPr lang="en-ZA" smtClean="0"/>
              <a:pPr/>
              <a:t>2015-12-01</a:t>
            </a:fld>
            <a:endParaRPr lang="en-ZA" dirty="0"/>
          </a:p>
        </p:txBody>
      </p:sp>
      <p:sp>
        <p:nvSpPr>
          <p:cNvPr id="10" name="Footer Placeholder 5"/>
          <p:cNvSpPr>
            <a:spLocks noGrp="1"/>
          </p:cNvSpPr>
          <p:nvPr>
            <p:ph type="ftr" sz="quarter" idx="11"/>
          </p:nvPr>
        </p:nvSpPr>
        <p:spPr>
          <a:xfrm>
            <a:off x="3124200" y="6537325"/>
            <a:ext cx="2895600" cy="244475"/>
          </a:xfrm>
          <a:prstGeom prst="rect">
            <a:avLst/>
          </a:prstGeom>
        </p:spPr>
        <p:txBody>
          <a:bodyPr/>
          <a:lstStyle>
            <a:lvl1pPr>
              <a:defRPr sz="1400">
                <a:solidFill>
                  <a:schemeClr val="bg1"/>
                </a:solidFill>
              </a:defRPr>
            </a:lvl1pPr>
          </a:lstStyle>
          <a:p>
            <a:endParaRPr lang="en-ZA" dirty="0"/>
          </a:p>
        </p:txBody>
      </p:sp>
      <p:sp>
        <p:nvSpPr>
          <p:cNvPr id="11" name="Slide Number Placeholder 6"/>
          <p:cNvSpPr>
            <a:spLocks noGrp="1"/>
          </p:cNvSpPr>
          <p:nvPr>
            <p:ph type="sldNum" sz="quarter" idx="12"/>
          </p:nvPr>
        </p:nvSpPr>
        <p:spPr>
          <a:xfrm>
            <a:off x="6553200" y="6537325"/>
            <a:ext cx="2133600" cy="244475"/>
          </a:xfrm>
          <a:prstGeom prst="rect">
            <a:avLst/>
          </a:prstGeom>
        </p:spPr>
        <p:txBody>
          <a:bodyPr/>
          <a:lstStyle>
            <a:lvl1pPr>
              <a:defRPr sz="1400">
                <a:solidFill>
                  <a:schemeClr val="bg1"/>
                </a:solidFill>
              </a:defRPr>
            </a:lvl1pPr>
          </a:lstStyle>
          <a:p>
            <a:fld id="{05D50B67-B2D0-45EF-81F3-A17579610C61}" type="slidenum">
              <a:rPr lang="en-ZA" smtClean="0"/>
              <a:pPr/>
              <a:t>‹#›</a:t>
            </a:fld>
            <a:endParaRPr lang="en-ZA"/>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WPN logo.jpg"/>
          <p:cNvPicPr>
            <a:picLocks noChangeAspect="1"/>
          </p:cNvPicPr>
          <p:nvPr/>
        </p:nvPicPr>
        <p:blipFill>
          <a:blip r:embed="rId3"/>
          <a:stretch>
            <a:fillRect/>
          </a:stretch>
        </p:blipFill>
        <p:spPr>
          <a:xfrm>
            <a:off x="4742314" y="50158"/>
            <a:ext cx="4387172" cy="1144230"/>
          </a:xfrm>
          <a:prstGeom prst="rect">
            <a:avLst/>
          </a:prstGeom>
        </p:spPr>
      </p:pic>
      <p:sp>
        <p:nvSpPr>
          <p:cNvPr id="4" name="Title 1"/>
          <p:cNvSpPr txBox="1">
            <a:spLocks/>
          </p:cNvSpPr>
          <p:nvPr/>
        </p:nvSpPr>
        <p:spPr>
          <a:xfrm>
            <a:off x="692612" y="3472564"/>
            <a:ext cx="8136904" cy="577246"/>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ZA" sz="2400" b="1" dirty="0">
              <a:latin typeface="Arial" panose="020B0604020202020204" pitchFamily="34" charset="0"/>
              <a:cs typeface="Arial" panose="020B0604020202020204" pitchFamily="34" charset="0"/>
            </a:endParaRPr>
          </a:p>
        </p:txBody>
      </p:sp>
      <p:sp>
        <p:nvSpPr>
          <p:cNvPr id="5" name="Title 1"/>
          <p:cNvSpPr txBox="1">
            <a:spLocks/>
          </p:cNvSpPr>
          <p:nvPr/>
        </p:nvSpPr>
        <p:spPr>
          <a:xfrm>
            <a:off x="673862" y="1547314"/>
            <a:ext cx="8136904" cy="1377630"/>
          </a:xfrm>
          <a:prstGeom prst="rect">
            <a:avLst/>
          </a:prstGeom>
          <a:solidFill>
            <a:schemeClr val="bg1">
              <a:alpha val="61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150000"/>
              </a:lnSpc>
            </a:pPr>
            <a:r>
              <a:rPr lang="en-ZA" sz="3200" b="1" dirty="0" smtClean="0">
                <a:solidFill>
                  <a:srgbClr val="249ADA"/>
                </a:solidFill>
                <a:latin typeface="Arial" panose="020B0604020202020204" pitchFamily="34" charset="0"/>
                <a:cs typeface="Arial" panose="020B0604020202020204" pitchFamily="34" charset="0"/>
              </a:rPr>
              <a:t>Strategic Water Partners Network</a:t>
            </a:r>
            <a:endParaRPr lang="en-ZA" sz="2400" dirty="0" smtClean="0">
              <a:latin typeface="Arial" panose="020B0604020202020204" pitchFamily="34" charset="0"/>
              <a:cs typeface="Arial" panose="020B0604020202020204" pitchFamily="34" charset="0"/>
            </a:endParaRPr>
          </a:p>
          <a:p>
            <a:pPr algn="r">
              <a:lnSpc>
                <a:spcPct val="150000"/>
              </a:lnSpc>
            </a:pPr>
            <a:r>
              <a:rPr lang="en-ZA" sz="2800" dirty="0" smtClean="0">
                <a:solidFill>
                  <a:srgbClr val="0070C0"/>
                </a:solidFill>
                <a:latin typeface="Arial" panose="020B0604020202020204" pitchFamily="34" charset="0"/>
                <a:cs typeface="Arial" panose="020B0604020202020204" pitchFamily="34" charset="0"/>
              </a:rPr>
              <a:t>Strategic water  partnerships for  development</a:t>
            </a:r>
            <a:endParaRPr lang="en-ZA" sz="2400" dirty="0">
              <a:solidFill>
                <a:srgbClr val="0070C0"/>
              </a:solidFill>
              <a:latin typeface="Arial" panose="020B0604020202020204" pitchFamily="34" charset="0"/>
              <a:cs typeface="Arial" panose="020B0604020202020204" pitchFamily="34" charset="0"/>
            </a:endParaRPr>
          </a:p>
        </p:txBody>
      </p:sp>
      <p:sp>
        <p:nvSpPr>
          <p:cNvPr id="6" name="Rectangle 19"/>
          <p:cNvSpPr>
            <a:spLocks noChangeArrowheads="1"/>
          </p:cNvSpPr>
          <p:nvPr/>
        </p:nvSpPr>
        <p:spPr bwMode="auto">
          <a:xfrm>
            <a:off x="673862" y="3761187"/>
            <a:ext cx="8136904" cy="900113"/>
          </a:xfrm>
          <a:prstGeom prst="rect">
            <a:avLst/>
          </a:prstGeom>
          <a:noFill/>
          <a:ln>
            <a:noFill/>
          </a:ln>
          <a:extLst/>
        </p:spPr>
        <p:txBody>
          <a:bodyPr/>
          <a:lstStyle/>
          <a:p>
            <a:pPr algn="r">
              <a:spcBef>
                <a:spcPct val="0"/>
              </a:spcBef>
              <a:buFontTx/>
              <a:buNone/>
            </a:pPr>
            <a:endParaRPr lang="en-US" sz="2000" dirty="0" smtClean="0">
              <a:latin typeface="Calibri" charset="0"/>
              <a:cs typeface="Calibri" charset="0"/>
            </a:endParaRPr>
          </a:p>
          <a:p>
            <a:pPr algn="r">
              <a:spcBef>
                <a:spcPct val="0"/>
              </a:spcBef>
              <a:buFontTx/>
              <a:buNone/>
            </a:pPr>
            <a:r>
              <a:rPr lang="en-US" sz="2200" b="1" dirty="0" smtClean="0">
                <a:latin typeface="Arial" panose="020B0604020202020204" pitchFamily="34" charset="0"/>
                <a:cs typeface="Arial" panose="020B0604020202020204" pitchFamily="34" charset="0"/>
              </a:rPr>
              <a:t>South Africa, Strategic Water Partners Network</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591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art 1"/>
          <p:cNvPicPr/>
          <p:nvPr/>
        </p:nvPicPr>
        <p:blipFill rotWithShape="1">
          <a:blip r:embed="rId2">
            <a:extLst>
              <a:ext uri="{28A0092B-C50C-407E-A947-70E740481C1C}">
                <a14:useLocalDpi xmlns:a14="http://schemas.microsoft.com/office/drawing/2010/main" val="0"/>
              </a:ext>
            </a:extLst>
          </a:blip>
          <a:srcRect b="11382"/>
          <a:stretch/>
        </p:blipFill>
        <p:spPr bwMode="auto">
          <a:xfrm>
            <a:off x="1115616" y="1124744"/>
            <a:ext cx="6696744" cy="4536504"/>
          </a:xfrm>
          <a:prstGeom prst="rect">
            <a:avLst/>
          </a:prstGeom>
          <a:noFill/>
          <a:ln>
            <a:noFill/>
          </a:ln>
        </p:spPr>
      </p:pic>
      <p:sp>
        <p:nvSpPr>
          <p:cNvPr id="7" name="TextBox 6"/>
          <p:cNvSpPr txBox="1"/>
          <p:nvPr/>
        </p:nvSpPr>
        <p:spPr>
          <a:xfrm>
            <a:off x="2292592" y="5661248"/>
            <a:ext cx="4342792" cy="923330"/>
          </a:xfrm>
          <a:prstGeom prst="rect">
            <a:avLst/>
          </a:prstGeom>
          <a:noFill/>
          <a:ln>
            <a:solidFill>
              <a:schemeClr val="accent1">
                <a:lumMod val="75000"/>
              </a:schemeClr>
            </a:solidFill>
          </a:ln>
        </p:spPr>
        <p:txBody>
          <a:bodyPr wrap="none" rtlCol="0">
            <a:spAutoFit/>
          </a:bodyPr>
          <a:lstStyle/>
          <a:p>
            <a:r>
              <a:rPr lang="en-ZA" b="1" dirty="0" smtClean="0">
                <a:solidFill>
                  <a:schemeClr val="accent1">
                    <a:lumMod val="75000"/>
                  </a:schemeClr>
                </a:solidFill>
              </a:rPr>
              <a:t>Opportunity :</a:t>
            </a:r>
          </a:p>
          <a:p>
            <a:pPr marL="285750" indent="-285750">
              <a:buFont typeface="Wingdings" panose="05000000000000000000" pitchFamily="2" charset="2"/>
              <a:buChar char="Ø"/>
            </a:pPr>
            <a:r>
              <a:rPr lang="en-ZA" b="1" dirty="0" smtClean="0">
                <a:solidFill>
                  <a:schemeClr val="accent1">
                    <a:lumMod val="75000"/>
                  </a:schemeClr>
                </a:solidFill>
              </a:rPr>
              <a:t>R 6.3 billion lost as NRW per annum</a:t>
            </a:r>
          </a:p>
          <a:p>
            <a:pPr marL="285750" indent="-285750">
              <a:buFont typeface="Wingdings" panose="05000000000000000000" pitchFamily="2" charset="2"/>
              <a:buChar char="Ø"/>
            </a:pPr>
            <a:r>
              <a:rPr lang="en-ZA" b="1" dirty="0" smtClean="0">
                <a:solidFill>
                  <a:schemeClr val="accent1">
                    <a:lumMod val="75000"/>
                  </a:schemeClr>
                </a:solidFill>
              </a:rPr>
              <a:t>R 2 – 3 billion saving possible per annum</a:t>
            </a:r>
            <a:endParaRPr lang="en-ZA" b="1" dirty="0">
              <a:solidFill>
                <a:schemeClr val="accent1">
                  <a:lumMod val="75000"/>
                </a:schemeClr>
              </a:solidFill>
            </a:endParaRPr>
          </a:p>
        </p:txBody>
      </p:sp>
      <p:sp>
        <p:nvSpPr>
          <p:cNvPr id="8" name="Title 1"/>
          <p:cNvSpPr>
            <a:spLocks noGrp="1"/>
          </p:cNvSpPr>
          <p:nvPr>
            <p:ph type="title"/>
          </p:nvPr>
        </p:nvSpPr>
        <p:spPr>
          <a:xfrm>
            <a:off x="533400" y="76200"/>
            <a:ext cx="8153400" cy="990600"/>
          </a:xfrm>
        </p:spPr>
        <p:txBody>
          <a:bodyPr/>
          <a:lstStyle/>
          <a:p>
            <a:r>
              <a:rPr lang="en-ZA" dirty="0" smtClean="0"/>
              <a:t>Investment Opportunities</a:t>
            </a:r>
            <a:endParaRPr lang="en-ZA" dirty="0"/>
          </a:p>
        </p:txBody>
      </p:sp>
    </p:spTree>
    <p:extLst>
      <p:ext uri="{BB962C8B-B14F-4D97-AF65-F5344CB8AC3E}">
        <p14:creationId xmlns:p14="http://schemas.microsoft.com/office/powerpoint/2010/main" val="2668861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66800"/>
            <a:ext cx="9144000" cy="5791200"/>
          </a:xfrm>
          <a:prstGeom prst="rect">
            <a:avLst/>
          </a:prstGeom>
        </p:spPr>
      </p:pic>
      <p:sp>
        <p:nvSpPr>
          <p:cNvPr id="2" name="Title 1"/>
          <p:cNvSpPr>
            <a:spLocks noGrp="1"/>
          </p:cNvSpPr>
          <p:nvPr>
            <p:ph type="title"/>
          </p:nvPr>
        </p:nvSpPr>
        <p:spPr>
          <a:xfrm>
            <a:off x="107504" y="76200"/>
            <a:ext cx="4392488" cy="990600"/>
          </a:xfrm>
        </p:spPr>
        <p:txBody>
          <a:bodyPr/>
          <a:lstStyle/>
          <a:p>
            <a:r>
              <a:rPr lang="en-ZA" sz="2600" dirty="0" smtClean="0"/>
              <a:t>Agriculture and Supply Chain (ASC) Water</a:t>
            </a:r>
            <a:endParaRPr lang="en-ZA" sz="2600" dirty="0"/>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4282631" y="-29519"/>
            <a:ext cx="4861369" cy="3242495"/>
          </a:xfrm>
        </p:spPr>
      </p:pic>
    </p:spTree>
    <p:extLst>
      <p:ext uri="{BB962C8B-B14F-4D97-AF65-F5344CB8AC3E}">
        <p14:creationId xmlns:p14="http://schemas.microsoft.com/office/powerpoint/2010/main" val="899736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ASC Projects</a:t>
            </a:r>
            <a:endParaRPr lang="en-ZA"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23528" y="4077072"/>
            <a:ext cx="3456384" cy="2448272"/>
          </a:xfrm>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1268760"/>
            <a:ext cx="3446832" cy="237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3923928" y="1124744"/>
            <a:ext cx="5040560" cy="573325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dirty="0" smtClean="0"/>
              <a:t>Support of </a:t>
            </a:r>
            <a:r>
              <a:rPr lang="en-GB" b="1" dirty="0" smtClean="0"/>
              <a:t>Water Administration System </a:t>
            </a:r>
            <a:r>
              <a:rPr lang="en-GB" dirty="0" smtClean="0"/>
              <a:t>Roll out</a:t>
            </a:r>
          </a:p>
          <a:p>
            <a:pPr>
              <a:defRPr/>
            </a:pPr>
            <a:r>
              <a:rPr lang="en-GB" dirty="0" smtClean="0"/>
              <a:t>WAS release module implemented in 4 large schemes</a:t>
            </a:r>
          </a:p>
          <a:p>
            <a:pPr>
              <a:defRPr/>
            </a:pPr>
            <a:r>
              <a:rPr lang="en-GB" dirty="0" smtClean="0"/>
              <a:t>Indicative savings of </a:t>
            </a:r>
            <a:r>
              <a:rPr lang="en-GB" b="1" dirty="0" smtClean="0"/>
              <a:t>927 891m³/week = ±48 million m³/annum</a:t>
            </a:r>
            <a:endParaRPr lang="en-US" b="1" dirty="0" smtClean="0"/>
          </a:p>
          <a:p>
            <a:pPr marL="0" indent="0">
              <a:buFont typeface="Arial" pitchFamily="34" charset="0"/>
              <a:buNone/>
              <a:defRPr/>
            </a:pPr>
            <a:endParaRPr lang="en-GB" dirty="0" smtClean="0"/>
          </a:p>
          <a:p>
            <a:pPr>
              <a:defRPr/>
            </a:pPr>
            <a:r>
              <a:rPr lang="en-GB" dirty="0" smtClean="0"/>
              <a:t>Supporting the development of a FIP for the </a:t>
            </a:r>
            <a:r>
              <a:rPr lang="en-GB" b="1" dirty="0" smtClean="0"/>
              <a:t>upgrading of the Vaalharts Irrigation </a:t>
            </a:r>
            <a:r>
              <a:rPr lang="en-GB" dirty="0" smtClean="0"/>
              <a:t>Scheme – largest and oldest IS </a:t>
            </a:r>
          </a:p>
          <a:p>
            <a:pPr>
              <a:defRPr/>
            </a:pPr>
            <a:r>
              <a:rPr lang="en-GB" dirty="0" smtClean="0"/>
              <a:t>Potential savings   estimated at 40 million m</a:t>
            </a:r>
            <a:r>
              <a:rPr lang="en-GB" baseline="30000" dirty="0" smtClean="0"/>
              <a:t>3</a:t>
            </a:r>
            <a:r>
              <a:rPr lang="en-GB" dirty="0" smtClean="0"/>
              <a:t>/annum  - ±R4 billion investment required</a:t>
            </a:r>
          </a:p>
          <a:p>
            <a:pPr>
              <a:defRPr/>
            </a:pPr>
            <a:r>
              <a:rPr lang="en-GB" dirty="0" smtClean="0"/>
              <a:t>create an additional 2,000 jobs to the existing 7,500</a:t>
            </a:r>
          </a:p>
          <a:p>
            <a:pPr>
              <a:defRPr/>
            </a:pPr>
            <a:r>
              <a:rPr lang="en-GB" dirty="0" smtClean="0"/>
              <a:t>Contribute to equity targets through access to saved water </a:t>
            </a:r>
          </a:p>
          <a:p>
            <a:pPr marL="0" indent="0">
              <a:buFont typeface="Arial" pitchFamily="34" charset="0"/>
              <a:buNone/>
              <a:defRPr/>
            </a:pPr>
            <a:endParaRPr lang="en-GB" dirty="0" smtClean="0"/>
          </a:p>
          <a:p>
            <a:pPr>
              <a:defRPr/>
            </a:pPr>
            <a:endParaRPr lang="en-US" sz="1750" dirty="0" smtClean="0"/>
          </a:p>
        </p:txBody>
      </p:sp>
    </p:spTree>
    <p:extLst>
      <p:ext uri="{BB962C8B-B14F-4D97-AF65-F5344CB8AC3E}">
        <p14:creationId xmlns:p14="http://schemas.microsoft.com/office/powerpoint/2010/main" val="2933973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7254054"/>
              </p:ext>
            </p:extLst>
          </p:nvPr>
        </p:nvGraphicFramePr>
        <p:xfrm>
          <a:off x="8570" y="0"/>
          <a:ext cx="913543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1804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Photo-0207"/>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1074737"/>
            <a:ext cx="9144000" cy="5783263"/>
          </a:xfrm>
          <a:prstGeom prst="rect">
            <a:avLst/>
          </a:prstGeom>
          <a:noFill/>
          <a:ln w="9525">
            <a:noFill/>
            <a:miter lim="800000"/>
            <a:headEnd/>
            <a:tailEnd/>
          </a:ln>
        </p:spPr>
      </p:pic>
      <p:sp>
        <p:nvSpPr>
          <p:cNvPr id="2" name="Title 1"/>
          <p:cNvSpPr>
            <a:spLocks noGrp="1"/>
          </p:cNvSpPr>
          <p:nvPr>
            <p:ph type="title"/>
          </p:nvPr>
        </p:nvSpPr>
        <p:spPr>
          <a:xfrm>
            <a:off x="0" y="0"/>
            <a:ext cx="5076056" cy="1066800"/>
          </a:xfrm>
        </p:spPr>
        <p:txBody>
          <a:bodyPr/>
          <a:lstStyle/>
          <a:p>
            <a:r>
              <a:rPr lang="en-ZA" sz="2800" dirty="0" smtClean="0"/>
              <a:t>Effluent and Waste Water Management </a:t>
            </a:r>
            <a:endParaRPr lang="en-ZA" sz="2800" dirty="0"/>
          </a:p>
        </p:txBody>
      </p:sp>
      <p:sp>
        <p:nvSpPr>
          <p:cNvPr id="8" name="AutoShape 10" descr="https://photos-6.dropbox.com/t/2/AAAAvyJOr1j5ucdQWWqz_tOuTwvkaPJT0CocaIozkgoGCQ/12/452001075/jpeg/32x32/1/_/1/2/IMG_7389.JPG/EI7ZvdMDGKwCIAMgBygDKAc/fT46Bx94hG3UwTEmPKxzLP2bmRs1De-WdQWlDSimoIc?size=1024x768&amp;size_mode=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AutoShape 12" descr="https://photos-6.dropbox.com/t/2/AAAAvyJOr1j5ucdQWWqz_tOuTwvkaPJT0CocaIozkgoGCQ/12/452001075/jpeg/32x32/1/_/1/2/IMG_7389.JPG/EI7ZvdMDGKwCIAMgBygDKAc/fT46Bx94hG3UwTEmPKxzLP2bmRs1De-WdQWlDSimoIc?size=1024x768&amp;size_mode=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0072" y="-33098"/>
            <a:ext cx="3923928" cy="2958041"/>
          </a:xfrm>
          <a:prstGeom prst="rect">
            <a:avLst/>
          </a:prstGeom>
        </p:spPr>
      </p:pic>
    </p:spTree>
    <p:extLst>
      <p:ext uri="{BB962C8B-B14F-4D97-AF65-F5344CB8AC3E}">
        <p14:creationId xmlns:p14="http://schemas.microsoft.com/office/powerpoint/2010/main" val="160694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185908" y="0"/>
            <a:ext cx="3036880" cy="6858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4" name="Straight Connector 3"/>
          <p:cNvCxnSpPr/>
          <p:nvPr/>
        </p:nvCxnSpPr>
        <p:spPr>
          <a:xfrm flipH="1">
            <a:off x="35496" y="4221088"/>
            <a:ext cx="9143999" cy="1"/>
          </a:xfrm>
          <a:prstGeom prst="line">
            <a:avLst/>
          </a:prstGeom>
          <a:ln w="28575">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19396" y="6441286"/>
            <a:ext cx="1896673" cy="300082"/>
          </a:xfrm>
          <a:prstGeom prst="rect">
            <a:avLst/>
          </a:prstGeom>
          <a:noFill/>
        </p:spPr>
        <p:txBody>
          <a:bodyPr wrap="none" rtlCol="0">
            <a:spAutoFit/>
          </a:bodyPr>
          <a:lstStyle/>
          <a:p>
            <a:r>
              <a:rPr lang="en-US" sz="1350" b="1" dirty="0"/>
              <a:t>Facility-level Factors</a:t>
            </a:r>
          </a:p>
        </p:txBody>
      </p:sp>
      <p:sp>
        <p:nvSpPr>
          <p:cNvPr id="7" name="TextBox 6"/>
          <p:cNvSpPr txBox="1"/>
          <p:nvPr/>
        </p:nvSpPr>
        <p:spPr>
          <a:xfrm>
            <a:off x="6628361" y="6420523"/>
            <a:ext cx="1588897" cy="300082"/>
          </a:xfrm>
          <a:prstGeom prst="rect">
            <a:avLst/>
          </a:prstGeom>
          <a:noFill/>
        </p:spPr>
        <p:txBody>
          <a:bodyPr wrap="none" rtlCol="0">
            <a:spAutoFit/>
          </a:bodyPr>
          <a:lstStyle/>
          <a:p>
            <a:r>
              <a:rPr lang="en-US" sz="1350" b="1" dirty="0"/>
              <a:t>Regional Factors</a:t>
            </a:r>
          </a:p>
        </p:txBody>
      </p:sp>
      <p:sp>
        <p:nvSpPr>
          <p:cNvPr id="8" name="TextBox 7"/>
          <p:cNvSpPr txBox="1"/>
          <p:nvPr/>
        </p:nvSpPr>
        <p:spPr>
          <a:xfrm>
            <a:off x="-12243" y="2870497"/>
            <a:ext cx="1318589" cy="507831"/>
          </a:xfrm>
          <a:prstGeom prst="rect">
            <a:avLst/>
          </a:prstGeom>
          <a:noFill/>
        </p:spPr>
        <p:txBody>
          <a:bodyPr wrap="square" rtlCol="0">
            <a:spAutoFit/>
          </a:bodyPr>
          <a:lstStyle/>
          <a:p>
            <a:r>
              <a:rPr lang="en-US" sz="1350" b="1" dirty="0" smtClean="0"/>
              <a:t>Operational</a:t>
            </a:r>
          </a:p>
          <a:p>
            <a:r>
              <a:rPr lang="en-US" sz="1350" b="1" dirty="0" smtClean="0"/>
              <a:t>(ongoing)</a:t>
            </a:r>
            <a:endParaRPr lang="en-US" sz="1350" b="1" dirty="0"/>
          </a:p>
        </p:txBody>
      </p:sp>
      <p:sp>
        <p:nvSpPr>
          <p:cNvPr id="9" name="TextBox 8"/>
          <p:cNvSpPr txBox="1"/>
          <p:nvPr/>
        </p:nvSpPr>
        <p:spPr>
          <a:xfrm>
            <a:off x="48620" y="525581"/>
            <a:ext cx="1318588" cy="507831"/>
          </a:xfrm>
          <a:prstGeom prst="rect">
            <a:avLst/>
          </a:prstGeom>
          <a:noFill/>
        </p:spPr>
        <p:txBody>
          <a:bodyPr wrap="square" rtlCol="0">
            <a:spAutoFit/>
          </a:bodyPr>
          <a:lstStyle/>
          <a:p>
            <a:r>
              <a:rPr lang="en-US" sz="1350" b="1" dirty="0" smtClean="0"/>
              <a:t>Developing (new)</a:t>
            </a:r>
            <a:endParaRPr lang="en-US" sz="1350" b="1" dirty="0"/>
          </a:p>
        </p:txBody>
      </p:sp>
      <p:sp>
        <p:nvSpPr>
          <p:cNvPr id="10" name="TextBox 9"/>
          <p:cNvSpPr txBox="1"/>
          <p:nvPr/>
        </p:nvSpPr>
        <p:spPr>
          <a:xfrm>
            <a:off x="-1863" y="4745395"/>
            <a:ext cx="1263777" cy="715581"/>
          </a:xfrm>
          <a:prstGeom prst="rect">
            <a:avLst/>
          </a:prstGeom>
          <a:noFill/>
        </p:spPr>
        <p:txBody>
          <a:bodyPr wrap="square" rtlCol="0">
            <a:spAutoFit/>
          </a:bodyPr>
          <a:lstStyle/>
          <a:p>
            <a:r>
              <a:rPr lang="en-US" sz="1350" b="1" dirty="0" smtClean="0"/>
              <a:t>Non-operational</a:t>
            </a:r>
          </a:p>
          <a:p>
            <a:r>
              <a:rPr lang="en-US" sz="1350" b="1" dirty="0" smtClean="0"/>
              <a:t>(old)</a:t>
            </a:r>
            <a:endParaRPr lang="en-US" sz="1350" b="1" dirty="0"/>
          </a:p>
        </p:txBody>
      </p:sp>
      <p:cxnSp>
        <p:nvCxnSpPr>
          <p:cNvPr id="14" name="Straight Connector 13"/>
          <p:cNvCxnSpPr/>
          <p:nvPr/>
        </p:nvCxnSpPr>
        <p:spPr>
          <a:xfrm flipH="1">
            <a:off x="35496" y="2006401"/>
            <a:ext cx="9143999" cy="1"/>
          </a:xfrm>
          <a:prstGeom prst="line">
            <a:avLst/>
          </a:prstGeom>
          <a:ln w="28575">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099306" y="3609902"/>
            <a:ext cx="1400212" cy="899218"/>
          </a:xfrm>
          <a:prstGeom prst="ellipse">
            <a:avLst/>
          </a:prstGeom>
          <a:solidFill>
            <a:srgbClr val="CC80D2"/>
          </a:solidFill>
          <a:ln w="28575">
            <a:tailEnd type="triangle"/>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2000" b="1" i="1" dirty="0" smtClean="0">
                <a:solidFill>
                  <a:schemeClr val="bg1"/>
                </a:solidFill>
              </a:rPr>
              <a:t>Mining AMD</a:t>
            </a:r>
            <a:endParaRPr lang="en-US" sz="2000" b="1" i="1" dirty="0">
              <a:solidFill>
                <a:schemeClr val="bg1"/>
              </a:solidFill>
            </a:endParaRPr>
          </a:p>
        </p:txBody>
      </p:sp>
      <p:sp>
        <p:nvSpPr>
          <p:cNvPr id="16" name="Oval 15"/>
          <p:cNvSpPr/>
          <p:nvPr/>
        </p:nvSpPr>
        <p:spPr>
          <a:xfrm>
            <a:off x="4824027" y="1017614"/>
            <a:ext cx="1299467" cy="755202"/>
          </a:xfrm>
          <a:prstGeom prst="ellipse">
            <a:avLst/>
          </a:prstGeom>
          <a:solidFill>
            <a:schemeClr val="accent1">
              <a:lumMod val="20000"/>
              <a:lumOff val="80000"/>
            </a:schemeClr>
          </a:solidFill>
          <a:ln w="28575">
            <a:tailEnd type="triangle"/>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1400" dirty="0" smtClean="0">
                <a:solidFill>
                  <a:schemeClr val="tx1"/>
                </a:solidFill>
              </a:rPr>
              <a:t>Ineffective water use  licensing</a:t>
            </a:r>
            <a:endParaRPr lang="en-US" sz="1400" dirty="0">
              <a:solidFill>
                <a:schemeClr val="tx1"/>
              </a:solidFill>
            </a:endParaRPr>
          </a:p>
        </p:txBody>
      </p:sp>
      <p:sp>
        <p:nvSpPr>
          <p:cNvPr id="17" name="Oval 16"/>
          <p:cNvSpPr/>
          <p:nvPr/>
        </p:nvSpPr>
        <p:spPr>
          <a:xfrm>
            <a:off x="4638563" y="2097734"/>
            <a:ext cx="1661629" cy="755202"/>
          </a:xfrm>
          <a:prstGeom prst="ellipse">
            <a:avLst/>
          </a:prstGeom>
          <a:solidFill>
            <a:schemeClr val="accent1">
              <a:lumMod val="20000"/>
              <a:lumOff val="80000"/>
            </a:schemeClr>
          </a:solidFill>
          <a:ln w="28575">
            <a:tailEnd type="triangle"/>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1400" dirty="0" smtClean="0">
                <a:solidFill>
                  <a:schemeClr val="tx1"/>
                </a:solidFill>
              </a:rPr>
              <a:t>Weak DWA water use enforcement</a:t>
            </a:r>
            <a:endParaRPr lang="en-US" sz="1400" dirty="0">
              <a:solidFill>
                <a:schemeClr val="tx1"/>
              </a:solidFill>
            </a:endParaRPr>
          </a:p>
        </p:txBody>
      </p:sp>
      <p:sp>
        <p:nvSpPr>
          <p:cNvPr id="18" name="Oval 17"/>
          <p:cNvSpPr/>
          <p:nvPr/>
        </p:nvSpPr>
        <p:spPr>
          <a:xfrm>
            <a:off x="2924199" y="1087858"/>
            <a:ext cx="1580751" cy="1080120"/>
          </a:xfrm>
          <a:prstGeom prst="ellipse">
            <a:avLst/>
          </a:prstGeom>
          <a:solidFill>
            <a:schemeClr val="accent1">
              <a:lumMod val="20000"/>
              <a:lumOff val="80000"/>
            </a:schemeClr>
          </a:solidFill>
          <a:ln w="28575">
            <a:tailEnd type="triangle"/>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1400" dirty="0" smtClean="0">
                <a:solidFill>
                  <a:schemeClr val="tx1"/>
                </a:solidFill>
              </a:rPr>
              <a:t>Uneven DMR mining enforcement</a:t>
            </a:r>
            <a:endParaRPr lang="en-US" sz="1400" dirty="0">
              <a:solidFill>
                <a:schemeClr val="tx1"/>
              </a:solidFill>
            </a:endParaRPr>
          </a:p>
        </p:txBody>
      </p:sp>
      <p:sp>
        <p:nvSpPr>
          <p:cNvPr id="19" name="Oval 18"/>
          <p:cNvSpPr/>
          <p:nvPr/>
        </p:nvSpPr>
        <p:spPr>
          <a:xfrm>
            <a:off x="1344341" y="332656"/>
            <a:ext cx="1419075" cy="755202"/>
          </a:xfrm>
          <a:prstGeom prst="ellipse">
            <a:avLst/>
          </a:prstGeom>
          <a:solidFill>
            <a:schemeClr val="accent1">
              <a:lumMod val="20000"/>
              <a:lumOff val="80000"/>
            </a:schemeClr>
          </a:solidFill>
          <a:ln w="28575">
            <a:tailEnd type="triangle"/>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1400" dirty="0" smtClean="0">
                <a:solidFill>
                  <a:schemeClr val="tx1"/>
                </a:solidFill>
              </a:rPr>
              <a:t>Inconsistent regulation of mining</a:t>
            </a:r>
            <a:endParaRPr lang="en-US" sz="1400" dirty="0">
              <a:solidFill>
                <a:schemeClr val="tx1"/>
              </a:solidFill>
            </a:endParaRPr>
          </a:p>
        </p:txBody>
      </p:sp>
      <p:sp>
        <p:nvSpPr>
          <p:cNvPr id="20" name="Oval 19"/>
          <p:cNvSpPr/>
          <p:nvPr/>
        </p:nvSpPr>
        <p:spPr>
          <a:xfrm>
            <a:off x="7422809" y="441550"/>
            <a:ext cx="1377439" cy="755202"/>
          </a:xfrm>
          <a:prstGeom prst="ellipse">
            <a:avLst/>
          </a:prstGeom>
          <a:solidFill>
            <a:schemeClr val="accent3">
              <a:lumMod val="20000"/>
              <a:lumOff val="80000"/>
            </a:schemeClr>
          </a:solidFill>
          <a:ln w="28575">
            <a:tailEnd type="triangle"/>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1400" dirty="0" smtClean="0">
                <a:solidFill>
                  <a:schemeClr val="tx1"/>
                </a:solidFill>
              </a:rPr>
              <a:t>Inadequate regional planning</a:t>
            </a:r>
            <a:endParaRPr lang="en-US" sz="1400" dirty="0">
              <a:solidFill>
                <a:schemeClr val="tx1"/>
              </a:solidFill>
            </a:endParaRPr>
          </a:p>
        </p:txBody>
      </p:sp>
      <p:sp>
        <p:nvSpPr>
          <p:cNvPr id="21" name="Oval 20"/>
          <p:cNvSpPr/>
          <p:nvPr/>
        </p:nvSpPr>
        <p:spPr>
          <a:xfrm>
            <a:off x="2935790" y="4725144"/>
            <a:ext cx="1852234" cy="792088"/>
          </a:xfrm>
          <a:prstGeom prst="ellipse">
            <a:avLst/>
          </a:prstGeom>
          <a:solidFill>
            <a:schemeClr val="bg1">
              <a:lumMod val="95000"/>
            </a:schemeClr>
          </a:solidFill>
          <a:ln w="28575">
            <a:tailEnd type="triangle"/>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1400" dirty="0" smtClean="0">
                <a:solidFill>
                  <a:schemeClr val="tx1"/>
                </a:solidFill>
              </a:rPr>
              <a:t>Unclear closure  &amp; liability requirements</a:t>
            </a:r>
            <a:endParaRPr lang="en-US" sz="1400" dirty="0">
              <a:solidFill>
                <a:schemeClr val="tx1"/>
              </a:solidFill>
            </a:endParaRPr>
          </a:p>
        </p:txBody>
      </p:sp>
      <p:sp>
        <p:nvSpPr>
          <p:cNvPr id="22" name="Oval 21"/>
          <p:cNvSpPr/>
          <p:nvPr/>
        </p:nvSpPr>
        <p:spPr>
          <a:xfrm>
            <a:off x="7380312" y="3681910"/>
            <a:ext cx="1480107" cy="755202"/>
          </a:xfrm>
          <a:prstGeom prst="ellipse">
            <a:avLst/>
          </a:prstGeom>
          <a:solidFill>
            <a:schemeClr val="accent3">
              <a:lumMod val="20000"/>
              <a:lumOff val="80000"/>
            </a:schemeClr>
          </a:solidFill>
          <a:ln w="28575">
            <a:tailEnd type="triangle"/>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1400" dirty="0" smtClean="0">
                <a:solidFill>
                  <a:schemeClr val="tx1"/>
                </a:solidFill>
              </a:rPr>
              <a:t>Viability of collaborative models</a:t>
            </a:r>
            <a:endParaRPr lang="en-US" sz="1400" dirty="0">
              <a:solidFill>
                <a:schemeClr val="tx1"/>
              </a:solidFill>
            </a:endParaRPr>
          </a:p>
        </p:txBody>
      </p:sp>
      <p:sp>
        <p:nvSpPr>
          <p:cNvPr id="23" name="Oval 22"/>
          <p:cNvSpPr/>
          <p:nvPr/>
        </p:nvSpPr>
        <p:spPr>
          <a:xfrm>
            <a:off x="7371806" y="2204864"/>
            <a:ext cx="1488614" cy="755202"/>
          </a:xfrm>
          <a:prstGeom prst="ellipse">
            <a:avLst/>
          </a:prstGeom>
          <a:solidFill>
            <a:schemeClr val="accent3">
              <a:lumMod val="20000"/>
              <a:lumOff val="80000"/>
            </a:schemeClr>
          </a:solidFill>
          <a:ln w="28575">
            <a:tailEnd type="triangle"/>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1400" dirty="0" smtClean="0">
                <a:solidFill>
                  <a:schemeClr val="tx1"/>
                </a:solidFill>
              </a:rPr>
              <a:t>Fragmented cooperation</a:t>
            </a:r>
            <a:endParaRPr lang="en-US" sz="1400" dirty="0">
              <a:solidFill>
                <a:schemeClr val="tx1"/>
              </a:solidFill>
            </a:endParaRPr>
          </a:p>
        </p:txBody>
      </p:sp>
      <p:sp>
        <p:nvSpPr>
          <p:cNvPr id="24" name="Oval 23"/>
          <p:cNvSpPr/>
          <p:nvPr/>
        </p:nvSpPr>
        <p:spPr>
          <a:xfrm>
            <a:off x="5660504" y="5373216"/>
            <a:ext cx="1503784" cy="792088"/>
          </a:xfrm>
          <a:prstGeom prst="ellipse">
            <a:avLst/>
          </a:prstGeom>
          <a:solidFill>
            <a:schemeClr val="bg1">
              <a:lumMod val="95000"/>
            </a:schemeClr>
          </a:solidFill>
          <a:ln w="28575">
            <a:tailEnd type="triangle"/>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1400" dirty="0" smtClean="0">
                <a:solidFill>
                  <a:schemeClr val="tx1"/>
                </a:solidFill>
              </a:rPr>
              <a:t>Inadequate non-op AMD financing</a:t>
            </a:r>
            <a:endParaRPr lang="en-US" sz="1400" dirty="0">
              <a:solidFill>
                <a:schemeClr val="tx1"/>
              </a:solidFill>
            </a:endParaRPr>
          </a:p>
        </p:txBody>
      </p:sp>
      <p:sp>
        <p:nvSpPr>
          <p:cNvPr id="25" name="Oval 24"/>
          <p:cNvSpPr/>
          <p:nvPr/>
        </p:nvSpPr>
        <p:spPr>
          <a:xfrm>
            <a:off x="4850439" y="4365104"/>
            <a:ext cx="1273056" cy="611185"/>
          </a:xfrm>
          <a:prstGeom prst="ellipse">
            <a:avLst/>
          </a:prstGeom>
          <a:solidFill>
            <a:srgbClr val="CC80D2"/>
          </a:solidFill>
          <a:ln w="28575">
            <a:tailEnd type="triangle"/>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1200" b="1" i="1" dirty="0" smtClean="0">
                <a:solidFill>
                  <a:schemeClr val="bg1"/>
                </a:solidFill>
              </a:rPr>
              <a:t>Non-op decant &amp;  runoff</a:t>
            </a:r>
            <a:endParaRPr lang="en-US" sz="1200" b="1" i="1" dirty="0">
              <a:solidFill>
                <a:schemeClr val="bg1"/>
              </a:solidFill>
            </a:endParaRPr>
          </a:p>
        </p:txBody>
      </p:sp>
      <p:sp>
        <p:nvSpPr>
          <p:cNvPr id="27" name="Oval 26"/>
          <p:cNvSpPr/>
          <p:nvPr/>
        </p:nvSpPr>
        <p:spPr>
          <a:xfrm>
            <a:off x="4963850" y="3195415"/>
            <a:ext cx="1293047" cy="593625"/>
          </a:xfrm>
          <a:prstGeom prst="ellipse">
            <a:avLst/>
          </a:prstGeom>
          <a:solidFill>
            <a:srgbClr val="CC80D2"/>
          </a:solidFill>
          <a:ln w="28575">
            <a:tailEnd type="triangle"/>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1200" b="1" i="1" dirty="0" smtClean="0">
                <a:solidFill>
                  <a:schemeClr val="bg1"/>
                </a:solidFill>
              </a:rPr>
              <a:t>Op mine dewater &amp;  runoff</a:t>
            </a:r>
            <a:endParaRPr lang="en-US" sz="1200" b="1" i="1" dirty="0">
              <a:solidFill>
                <a:schemeClr val="bg1"/>
              </a:solidFill>
            </a:endParaRPr>
          </a:p>
        </p:txBody>
      </p:sp>
      <p:sp>
        <p:nvSpPr>
          <p:cNvPr id="28" name="Oval 27"/>
          <p:cNvSpPr/>
          <p:nvPr/>
        </p:nvSpPr>
        <p:spPr>
          <a:xfrm>
            <a:off x="2935790" y="3681910"/>
            <a:ext cx="1492194" cy="755202"/>
          </a:xfrm>
          <a:prstGeom prst="ellipse">
            <a:avLst/>
          </a:prstGeom>
          <a:solidFill>
            <a:schemeClr val="accent2">
              <a:lumMod val="20000"/>
              <a:lumOff val="80000"/>
            </a:schemeClr>
          </a:solidFill>
          <a:ln w="28575">
            <a:tailEnd type="triangle"/>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1400" dirty="0" smtClean="0">
                <a:solidFill>
                  <a:schemeClr val="tx1"/>
                </a:solidFill>
              </a:rPr>
              <a:t>Uneven information &amp; awareness </a:t>
            </a:r>
            <a:endParaRPr lang="en-US" sz="1400" dirty="0">
              <a:solidFill>
                <a:schemeClr val="tx1"/>
              </a:solidFill>
            </a:endParaRPr>
          </a:p>
        </p:txBody>
      </p:sp>
      <p:sp>
        <p:nvSpPr>
          <p:cNvPr id="29" name="Oval 28"/>
          <p:cNvSpPr/>
          <p:nvPr/>
        </p:nvSpPr>
        <p:spPr>
          <a:xfrm>
            <a:off x="1266557" y="2636912"/>
            <a:ext cx="1557277" cy="755202"/>
          </a:xfrm>
          <a:prstGeom prst="ellipse">
            <a:avLst/>
          </a:prstGeom>
          <a:solidFill>
            <a:schemeClr val="accent2">
              <a:lumMod val="20000"/>
              <a:lumOff val="80000"/>
            </a:schemeClr>
          </a:solidFill>
          <a:ln w="28575">
            <a:tailEnd type="triangle"/>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1400" dirty="0" smtClean="0">
                <a:solidFill>
                  <a:schemeClr val="tx1"/>
                </a:solidFill>
              </a:rPr>
              <a:t>Diverse corporate compliance</a:t>
            </a:r>
            <a:endParaRPr lang="en-US" sz="1400" dirty="0">
              <a:solidFill>
                <a:schemeClr val="tx1"/>
              </a:solidFill>
            </a:endParaRPr>
          </a:p>
        </p:txBody>
      </p:sp>
      <p:sp>
        <p:nvSpPr>
          <p:cNvPr id="30" name="Oval 29"/>
          <p:cNvSpPr/>
          <p:nvPr/>
        </p:nvSpPr>
        <p:spPr>
          <a:xfrm>
            <a:off x="6185907" y="3789040"/>
            <a:ext cx="1151111" cy="547561"/>
          </a:xfrm>
          <a:prstGeom prst="ellipse">
            <a:avLst/>
          </a:prstGeom>
          <a:solidFill>
            <a:srgbClr val="CC80D2"/>
          </a:solidFill>
          <a:ln w="28575">
            <a:tailEnd type="triangle"/>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1200" b="1" i="1" dirty="0" smtClean="0">
                <a:solidFill>
                  <a:schemeClr val="bg1"/>
                </a:solidFill>
              </a:rPr>
              <a:t>Collective response</a:t>
            </a:r>
            <a:endParaRPr lang="en-US" sz="1200" b="1" i="1" dirty="0">
              <a:solidFill>
                <a:schemeClr val="bg1"/>
              </a:solidFill>
            </a:endParaRPr>
          </a:p>
        </p:txBody>
      </p:sp>
      <p:sp>
        <p:nvSpPr>
          <p:cNvPr id="32" name="Oval 31"/>
          <p:cNvSpPr/>
          <p:nvPr/>
        </p:nvSpPr>
        <p:spPr>
          <a:xfrm>
            <a:off x="1331640" y="5194078"/>
            <a:ext cx="1492194" cy="755202"/>
          </a:xfrm>
          <a:prstGeom prst="ellipse">
            <a:avLst/>
          </a:prstGeom>
          <a:solidFill>
            <a:schemeClr val="bg1">
              <a:lumMod val="95000"/>
            </a:schemeClr>
          </a:solidFill>
          <a:ln w="28575">
            <a:tailEnd type="triangle"/>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1400" dirty="0" smtClean="0">
                <a:solidFill>
                  <a:schemeClr val="tx1"/>
                </a:solidFill>
              </a:rPr>
              <a:t>Ring-fencing marginal mine liability</a:t>
            </a:r>
            <a:endParaRPr lang="en-US" sz="1400" dirty="0">
              <a:solidFill>
                <a:schemeClr val="tx1"/>
              </a:solidFill>
            </a:endParaRPr>
          </a:p>
        </p:txBody>
      </p:sp>
      <p:cxnSp>
        <p:nvCxnSpPr>
          <p:cNvPr id="34" name="Curved Connector 33"/>
          <p:cNvCxnSpPr>
            <a:stCxn id="19" idx="5"/>
            <a:endCxn id="18" idx="2"/>
          </p:cNvCxnSpPr>
          <p:nvPr/>
        </p:nvCxnSpPr>
        <p:spPr>
          <a:xfrm rot="16200000" flipH="1">
            <a:off x="2414570" y="1118288"/>
            <a:ext cx="650657" cy="368602"/>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19" idx="6"/>
            <a:endCxn id="16" idx="1"/>
          </p:cNvCxnSpPr>
          <p:nvPr/>
        </p:nvCxnSpPr>
        <p:spPr>
          <a:xfrm>
            <a:off x="2763416" y="710257"/>
            <a:ext cx="2250914" cy="417954"/>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20" idx="2"/>
            <a:endCxn id="16" idx="7"/>
          </p:cNvCxnSpPr>
          <p:nvPr/>
        </p:nvCxnSpPr>
        <p:spPr>
          <a:xfrm rot="10800000" flipV="1">
            <a:off x="5933191" y="819151"/>
            <a:ext cx="1489618" cy="309060"/>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16" idx="4"/>
            <a:endCxn id="17" idx="0"/>
          </p:cNvCxnSpPr>
          <p:nvPr/>
        </p:nvCxnSpPr>
        <p:spPr>
          <a:xfrm rot="5400000">
            <a:off x="5309111" y="1933084"/>
            <a:ext cx="324918" cy="4383"/>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19" idx="4"/>
            <a:endCxn id="29" idx="0"/>
          </p:cNvCxnSpPr>
          <p:nvPr/>
        </p:nvCxnSpPr>
        <p:spPr>
          <a:xfrm rot="5400000">
            <a:off x="1275011" y="1858044"/>
            <a:ext cx="1549054" cy="8683"/>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 name="Curved Connector 55"/>
          <p:cNvCxnSpPr>
            <a:stCxn id="21" idx="2"/>
            <a:endCxn id="32" idx="7"/>
          </p:cNvCxnSpPr>
          <p:nvPr/>
        </p:nvCxnSpPr>
        <p:spPr>
          <a:xfrm rot="10800000" flipV="1">
            <a:off x="2605308" y="5121187"/>
            <a:ext cx="330483" cy="183487"/>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21" idx="4"/>
            <a:endCxn id="24" idx="2"/>
          </p:cNvCxnSpPr>
          <p:nvPr/>
        </p:nvCxnSpPr>
        <p:spPr>
          <a:xfrm rot="16200000" flipH="1">
            <a:off x="4635191" y="4743947"/>
            <a:ext cx="252028" cy="1798597"/>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1" name="Curved Connector 70"/>
          <p:cNvCxnSpPr>
            <a:stCxn id="29" idx="6"/>
            <a:endCxn id="27" idx="1"/>
          </p:cNvCxnSpPr>
          <p:nvPr/>
        </p:nvCxnSpPr>
        <p:spPr>
          <a:xfrm>
            <a:off x="2823834" y="3014513"/>
            <a:ext cx="2329378" cy="267836"/>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5" name="Curved Connector 74"/>
          <p:cNvCxnSpPr>
            <a:stCxn id="28" idx="7"/>
            <a:endCxn id="27" idx="2"/>
          </p:cNvCxnSpPr>
          <p:nvPr/>
        </p:nvCxnSpPr>
        <p:spPr>
          <a:xfrm rot="5400000" flipH="1" flipV="1">
            <a:off x="4436514" y="3265172"/>
            <a:ext cx="300279" cy="754393"/>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8" name="Curved Connector 77"/>
          <p:cNvCxnSpPr>
            <a:stCxn id="17" idx="4"/>
            <a:endCxn id="27" idx="0"/>
          </p:cNvCxnSpPr>
          <p:nvPr/>
        </p:nvCxnSpPr>
        <p:spPr>
          <a:xfrm rot="16200000" flipH="1">
            <a:off x="5368637" y="2953677"/>
            <a:ext cx="342479" cy="140996"/>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18" idx="6"/>
            <a:endCxn id="17" idx="1"/>
          </p:cNvCxnSpPr>
          <p:nvPr/>
        </p:nvCxnSpPr>
        <p:spPr>
          <a:xfrm>
            <a:off x="4504950" y="1627918"/>
            <a:ext cx="376953" cy="580413"/>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7" name="Curved Connector 86"/>
          <p:cNvCxnSpPr>
            <a:stCxn id="29" idx="2"/>
            <a:endCxn id="32" idx="2"/>
          </p:cNvCxnSpPr>
          <p:nvPr/>
        </p:nvCxnSpPr>
        <p:spPr>
          <a:xfrm rot="10800000" flipH="1" flipV="1">
            <a:off x="1266556" y="3014513"/>
            <a:ext cx="65083" cy="2557166"/>
          </a:xfrm>
          <a:prstGeom prst="curvedConnector3">
            <a:avLst>
              <a:gd name="adj1" fmla="val -75914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0" name="Curved Connector 89"/>
          <p:cNvCxnSpPr>
            <a:stCxn id="20" idx="1"/>
            <a:endCxn id="19" idx="7"/>
          </p:cNvCxnSpPr>
          <p:nvPr/>
        </p:nvCxnSpPr>
        <p:spPr>
          <a:xfrm rot="16200000" flipV="1">
            <a:off x="5035617" y="-2036767"/>
            <a:ext cx="108894" cy="5068933"/>
          </a:xfrm>
          <a:prstGeom prst="curvedConnector3">
            <a:avLst>
              <a:gd name="adj1" fmla="val 41149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3" name="Curved Connector 92"/>
          <p:cNvCxnSpPr>
            <a:stCxn id="20" idx="6"/>
            <a:endCxn id="22" idx="6"/>
          </p:cNvCxnSpPr>
          <p:nvPr/>
        </p:nvCxnSpPr>
        <p:spPr>
          <a:xfrm>
            <a:off x="8800248" y="819151"/>
            <a:ext cx="60171" cy="3240360"/>
          </a:xfrm>
          <a:prstGeom prst="curvedConnector3">
            <a:avLst>
              <a:gd name="adj1" fmla="val 479917"/>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7" name="Curved Connector 96"/>
          <p:cNvCxnSpPr>
            <a:stCxn id="23" idx="4"/>
            <a:endCxn id="22" idx="0"/>
          </p:cNvCxnSpPr>
          <p:nvPr/>
        </p:nvCxnSpPr>
        <p:spPr>
          <a:xfrm rot="16200000" flipH="1">
            <a:off x="7757317" y="3318861"/>
            <a:ext cx="721844" cy="4253"/>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0" name="Curved Connector 99"/>
          <p:cNvCxnSpPr>
            <a:stCxn id="24" idx="6"/>
            <a:endCxn id="22" idx="4"/>
          </p:cNvCxnSpPr>
          <p:nvPr/>
        </p:nvCxnSpPr>
        <p:spPr>
          <a:xfrm flipV="1">
            <a:off x="7164288" y="4437112"/>
            <a:ext cx="956078" cy="1332148"/>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3" name="Curved Connector 102"/>
          <p:cNvCxnSpPr>
            <a:stCxn id="21" idx="6"/>
            <a:endCxn id="25" idx="4"/>
          </p:cNvCxnSpPr>
          <p:nvPr/>
        </p:nvCxnSpPr>
        <p:spPr>
          <a:xfrm flipV="1">
            <a:off x="4788024" y="4976289"/>
            <a:ext cx="698943" cy="144899"/>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6" name="Curved Connector 105"/>
          <p:cNvCxnSpPr>
            <a:stCxn id="24" idx="0"/>
            <a:endCxn id="25" idx="6"/>
          </p:cNvCxnSpPr>
          <p:nvPr/>
        </p:nvCxnSpPr>
        <p:spPr>
          <a:xfrm rot="16200000" flipV="1">
            <a:off x="5916687" y="4877506"/>
            <a:ext cx="702519" cy="288901"/>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9" name="Curved Connector 108"/>
          <p:cNvCxnSpPr>
            <a:stCxn id="28" idx="5"/>
            <a:endCxn id="25" idx="2"/>
          </p:cNvCxnSpPr>
          <p:nvPr/>
        </p:nvCxnSpPr>
        <p:spPr>
          <a:xfrm rot="16200000" flipH="1">
            <a:off x="4357857" y="4178115"/>
            <a:ext cx="344182" cy="640982"/>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2" name="Curved Connector 111"/>
          <p:cNvCxnSpPr>
            <a:stCxn id="32" idx="4"/>
            <a:endCxn id="24" idx="3"/>
          </p:cNvCxnSpPr>
          <p:nvPr/>
        </p:nvCxnSpPr>
        <p:spPr>
          <a:xfrm rot="16200000" flipH="1">
            <a:off x="3929220" y="4097796"/>
            <a:ext cx="100025" cy="3802991"/>
          </a:xfrm>
          <a:prstGeom prst="curvedConnector3">
            <a:avLst>
              <a:gd name="adj1" fmla="val 44451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5" name="Curved Connector 84"/>
          <p:cNvCxnSpPr>
            <a:stCxn id="28" idx="2"/>
            <a:endCxn id="29" idx="4"/>
          </p:cNvCxnSpPr>
          <p:nvPr/>
        </p:nvCxnSpPr>
        <p:spPr>
          <a:xfrm rot="10800000">
            <a:off x="2045196" y="3392115"/>
            <a:ext cx="890594" cy="667397"/>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2" name="Curved Connector 91"/>
          <p:cNvCxnSpPr>
            <a:stCxn id="23" idx="0"/>
            <a:endCxn id="20" idx="4"/>
          </p:cNvCxnSpPr>
          <p:nvPr/>
        </p:nvCxnSpPr>
        <p:spPr>
          <a:xfrm rot="16200000" flipV="1">
            <a:off x="7609765" y="1698516"/>
            <a:ext cx="1008112" cy="4584"/>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4" name="Curved Connector 103"/>
          <p:cNvCxnSpPr>
            <a:stCxn id="22" idx="2"/>
            <a:endCxn id="30" idx="6"/>
          </p:cNvCxnSpPr>
          <p:nvPr/>
        </p:nvCxnSpPr>
        <p:spPr>
          <a:xfrm rot="10800000" flipV="1">
            <a:off x="7337018" y="4059511"/>
            <a:ext cx="43294" cy="3310"/>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6" name="Curved Connector 155"/>
          <p:cNvCxnSpPr>
            <a:stCxn id="17" idx="2"/>
            <a:endCxn id="29" idx="7"/>
          </p:cNvCxnSpPr>
          <p:nvPr/>
        </p:nvCxnSpPr>
        <p:spPr>
          <a:xfrm rot="10800000" flipV="1">
            <a:off x="2595777" y="2475335"/>
            <a:ext cx="2042787" cy="272174"/>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0" name="Curved Connector 159"/>
          <p:cNvCxnSpPr>
            <a:stCxn id="17" idx="6"/>
            <a:endCxn id="22" idx="1"/>
          </p:cNvCxnSpPr>
          <p:nvPr/>
        </p:nvCxnSpPr>
        <p:spPr>
          <a:xfrm>
            <a:off x="6300192" y="2475335"/>
            <a:ext cx="1296877" cy="1317172"/>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71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6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8" grpId="0" animBg="1"/>
      <p:bldP spid="29" grpId="0" animBg="1"/>
      <p:bldP spid="30"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251520" y="116632"/>
            <a:ext cx="7794800" cy="7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smtClean="0"/>
              <a:t>Project </a:t>
            </a:r>
            <a:r>
              <a:rPr lang="en-US" altLang="en-US" sz="2800" dirty="0"/>
              <a:t>e</a:t>
            </a:r>
            <a:r>
              <a:rPr lang="en-US" altLang="en-US" sz="2800" dirty="0" smtClean="0"/>
              <a:t>xample : Sustainable mine water management </a:t>
            </a:r>
            <a:endParaRPr lang="en-ZA" altLang="en-US" sz="2800" dirty="0" smtClean="0"/>
          </a:p>
        </p:txBody>
      </p:sp>
      <p:sp>
        <p:nvSpPr>
          <p:cNvPr id="3" name="Content Placeholder 2"/>
          <p:cNvSpPr>
            <a:spLocks noGrp="1"/>
          </p:cNvSpPr>
          <p:nvPr>
            <p:ph idx="1"/>
          </p:nvPr>
        </p:nvSpPr>
        <p:spPr>
          <a:xfrm>
            <a:off x="251520" y="1124744"/>
            <a:ext cx="5516434" cy="5733256"/>
          </a:xfrm>
        </p:spPr>
        <p:txBody>
          <a:bodyPr/>
          <a:lstStyle/>
          <a:p>
            <a:pPr>
              <a:defRPr/>
            </a:pPr>
            <a:r>
              <a:rPr lang="en-US" sz="1750" dirty="0" smtClean="0"/>
              <a:t>Mpumalanga </a:t>
            </a:r>
            <a:r>
              <a:rPr lang="en-US" sz="1750" dirty="0"/>
              <a:t>is South Africa’s largest </a:t>
            </a:r>
            <a:r>
              <a:rPr lang="en-US" sz="1750" dirty="0" smtClean="0"/>
              <a:t>coal </a:t>
            </a:r>
            <a:r>
              <a:rPr lang="en-US" sz="1750" dirty="0"/>
              <a:t>producing </a:t>
            </a:r>
            <a:r>
              <a:rPr lang="en-US" sz="1750" dirty="0" smtClean="0"/>
              <a:t>province</a:t>
            </a:r>
          </a:p>
          <a:p>
            <a:pPr>
              <a:defRPr/>
            </a:pPr>
            <a:r>
              <a:rPr lang="en-US" sz="1750" dirty="0" smtClean="0"/>
              <a:t>Mines generate jobs, income but also pollution</a:t>
            </a:r>
            <a:endParaRPr lang="en-ZA" sz="1750" dirty="0"/>
          </a:p>
          <a:p>
            <a:pPr>
              <a:defRPr/>
            </a:pPr>
            <a:r>
              <a:rPr lang="en-US" sz="1750" dirty="0" smtClean="0"/>
              <a:t>Basin projected to run into </a:t>
            </a:r>
            <a:r>
              <a:rPr lang="en-US" sz="1750" dirty="0"/>
              <a:t>a </a:t>
            </a:r>
            <a:r>
              <a:rPr lang="en-US" sz="1750" dirty="0" smtClean="0"/>
              <a:t>water deficit </a:t>
            </a:r>
            <a:r>
              <a:rPr lang="en-US" sz="1750" dirty="0"/>
              <a:t>by </a:t>
            </a:r>
            <a:r>
              <a:rPr lang="en-US" sz="1750" dirty="0" smtClean="0"/>
              <a:t>2017</a:t>
            </a:r>
          </a:p>
          <a:p>
            <a:pPr>
              <a:defRPr/>
            </a:pPr>
            <a:r>
              <a:rPr lang="en-US" sz="1750" dirty="0" smtClean="0"/>
              <a:t>Pollution </a:t>
            </a:r>
          </a:p>
          <a:p>
            <a:pPr>
              <a:defRPr/>
            </a:pPr>
            <a:r>
              <a:rPr lang="en-US" sz="1750" dirty="0" smtClean="0"/>
              <a:t>Current mine water management not sustainable institutionally and financially </a:t>
            </a:r>
          </a:p>
          <a:p>
            <a:pPr>
              <a:defRPr/>
            </a:pPr>
            <a:endParaRPr lang="en-US" sz="1750" dirty="0" smtClean="0"/>
          </a:p>
          <a:p>
            <a:pPr>
              <a:defRPr/>
            </a:pPr>
            <a:r>
              <a:rPr lang="en-US" sz="1750" dirty="0"/>
              <a:t>Improved water quality and 52.2 million m</a:t>
            </a:r>
            <a:r>
              <a:rPr lang="en-US" sz="1750" baseline="30000" dirty="0"/>
              <a:t>3 </a:t>
            </a:r>
            <a:r>
              <a:rPr lang="en-US" sz="1750" dirty="0"/>
              <a:t>per year, closing the regional Olifants water gap by 26.2% in </a:t>
            </a:r>
            <a:r>
              <a:rPr lang="en-US" sz="1750" dirty="0" smtClean="0"/>
              <a:t>2020</a:t>
            </a:r>
          </a:p>
          <a:p>
            <a:pPr>
              <a:defRPr/>
            </a:pPr>
            <a:endParaRPr lang="en-US" sz="1750" dirty="0" smtClean="0"/>
          </a:p>
          <a:p>
            <a:pPr>
              <a:defRPr/>
            </a:pPr>
            <a:r>
              <a:rPr lang="en-US" sz="1750" dirty="0" smtClean="0"/>
              <a:t>Developing the institutional and </a:t>
            </a:r>
            <a:r>
              <a:rPr lang="en-US" sz="1750" dirty="0"/>
              <a:t>financial models and policy reforms </a:t>
            </a:r>
            <a:r>
              <a:rPr lang="en-US" sz="1750" dirty="0" smtClean="0"/>
              <a:t> required to support  financially sustainable mine water management</a:t>
            </a:r>
          </a:p>
          <a:p>
            <a:pPr>
              <a:defRPr/>
            </a:pPr>
            <a:r>
              <a:rPr lang="en-US" sz="1750" dirty="0" smtClean="0"/>
              <a:t>Includes: (</a:t>
            </a:r>
            <a:r>
              <a:rPr lang="en-US" sz="1750" dirty="0" err="1" smtClean="0"/>
              <a:t>i</a:t>
            </a:r>
            <a:r>
              <a:rPr lang="en-US" sz="1750" dirty="0" smtClean="0"/>
              <a:t>) options analysis of collaborative interventions mine area catchment scale; and (ii) establishment of a public–private coordinating body</a:t>
            </a:r>
          </a:p>
        </p:txBody>
      </p:sp>
      <p:pic>
        <p:nvPicPr>
          <p:cNvPr id="286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8927" y="1268760"/>
            <a:ext cx="3046710"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8926" y="3929543"/>
            <a:ext cx="3067954" cy="260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42784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graphicFrame>
        <p:nvGraphicFramePr>
          <p:cNvPr id="6" name="Content Placeholder 5"/>
          <p:cNvGraphicFramePr>
            <a:graphicFrameLocks noGrp="1"/>
          </p:cNvGraphicFramePr>
          <p:nvPr>
            <p:ph idx="1"/>
            <p:extLst/>
          </p:nvPr>
        </p:nvGraphicFramePr>
        <p:xfrm>
          <a:off x="0" y="1"/>
          <a:ext cx="9144000" cy="6820403"/>
        </p:xfrm>
        <a:graphic>
          <a:graphicData uri="http://schemas.openxmlformats.org/drawingml/2006/table">
            <a:tbl>
              <a:tblPr firstRow="1" bandRow="1">
                <a:tableStyleId>{F5AB1C69-6EDB-4FF4-983F-18BD219EF322}</a:tableStyleId>
              </a:tblPr>
              <a:tblGrid>
                <a:gridCol w="564320"/>
                <a:gridCol w="1919448"/>
                <a:gridCol w="3960440"/>
                <a:gridCol w="2699792"/>
              </a:tblGrid>
              <a:tr h="404663">
                <a:tc>
                  <a:txBody>
                    <a:bodyPr/>
                    <a:lstStyle/>
                    <a:p>
                      <a:endParaRPr lang="en-ZA" dirty="0"/>
                    </a:p>
                  </a:txBody>
                  <a:tcPr vert="vert270">
                    <a:solidFill>
                      <a:schemeClr val="accent3">
                        <a:lumMod val="50000"/>
                      </a:schemeClr>
                    </a:solidFill>
                  </a:tcPr>
                </a:tc>
                <a:tc>
                  <a:txBody>
                    <a:bodyPr/>
                    <a:lstStyle/>
                    <a:p>
                      <a:r>
                        <a:rPr lang="en-ZA" sz="2000" dirty="0" smtClean="0"/>
                        <a:t>Period</a:t>
                      </a:r>
                      <a:endParaRPr lang="en-ZA" sz="2000" dirty="0"/>
                    </a:p>
                  </a:txBody>
                  <a:tcPr>
                    <a:solidFill>
                      <a:schemeClr val="accent3">
                        <a:lumMod val="50000"/>
                      </a:schemeClr>
                    </a:solidFill>
                  </a:tcPr>
                </a:tc>
                <a:tc>
                  <a:txBody>
                    <a:bodyPr/>
                    <a:lstStyle/>
                    <a:p>
                      <a:r>
                        <a:rPr lang="en-ZA" sz="2000" dirty="0" smtClean="0"/>
                        <a:t>Activity</a:t>
                      </a:r>
                      <a:endParaRPr lang="en-ZA" sz="2000" dirty="0"/>
                    </a:p>
                  </a:txBody>
                  <a:tcPr>
                    <a:solidFill>
                      <a:schemeClr val="accent3">
                        <a:lumMod val="50000"/>
                      </a:schemeClr>
                    </a:solidFill>
                  </a:tcPr>
                </a:tc>
                <a:tc>
                  <a:txBody>
                    <a:bodyPr/>
                    <a:lstStyle/>
                    <a:p>
                      <a:r>
                        <a:rPr lang="en-ZA" sz="2000" dirty="0" smtClean="0"/>
                        <a:t>Expected Outcome</a:t>
                      </a:r>
                      <a:endParaRPr lang="en-ZA" sz="2000" dirty="0"/>
                    </a:p>
                  </a:txBody>
                  <a:tcPr>
                    <a:solidFill>
                      <a:schemeClr val="accent3">
                        <a:lumMod val="50000"/>
                      </a:schemeClr>
                    </a:solidFill>
                  </a:tcPr>
                </a:tc>
              </a:tr>
              <a:tr h="1296558">
                <a:tc rowSpan="2">
                  <a:txBody>
                    <a:bodyPr/>
                    <a:lstStyle/>
                    <a:p>
                      <a:pPr algn="ctr"/>
                      <a:r>
                        <a:rPr lang="en-ZA" sz="2000" b="1" dirty="0" smtClean="0"/>
                        <a:t>Lead Agent: SWPN</a:t>
                      </a:r>
                      <a:endParaRPr lang="en-ZA" sz="2000" b="1" dirty="0"/>
                    </a:p>
                  </a:txBody>
                  <a:tcPr vert="vert270">
                    <a:solidFill>
                      <a:schemeClr val="accent5">
                        <a:lumMod val="40000"/>
                        <a:lumOff val="60000"/>
                      </a:schemeClr>
                    </a:solidFill>
                  </a:tcPr>
                </a:tc>
                <a:tc>
                  <a:txBody>
                    <a:bodyPr/>
                    <a:lstStyle/>
                    <a:p>
                      <a:r>
                        <a:rPr lang="en-ZA" sz="1600" b="1" dirty="0" smtClean="0"/>
                        <a:t>0 – 3 Months:</a:t>
                      </a:r>
                    </a:p>
                    <a:p>
                      <a:r>
                        <a:rPr lang="en-ZA" sz="1600" b="1" dirty="0" smtClean="0"/>
                        <a:t>Sept</a:t>
                      </a:r>
                      <a:r>
                        <a:rPr lang="en-ZA" sz="1600" b="1" baseline="0" dirty="0" smtClean="0"/>
                        <a:t> 2015 – Nov 2015</a:t>
                      </a:r>
                      <a:endParaRPr lang="en-ZA" sz="1600" b="1" dirty="0"/>
                    </a:p>
                  </a:txBody>
                  <a:tcPr>
                    <a:solidFill>
                      <a:schemeClr val="accent5">
                        <a:lumMod val="40000"/>
                        <a:lumOff val="60000"/>
                      </a:schemeClr>
                    </a:solidFill>
                  </a:tcPr>
                </a:tc>
                <a:tc>
                  <a:txBody>
                    <a:bodyPr/>
                    <a:lstStyle/>
                    <a:p>
                      <a:pPr marL="285750" indent="-285750">
                        <a:buFont typeface="Arial" panose="020B0604020202020204" pitchFamily="34" charset="0"/>
                        <a:buChar char="•"/>
                      </a:pPr>
                      <a:r>
                        <a:rPr lang="en-ZA" sz="1400" dirty="0" smtClean="0"/>
                        <a:t>Appointment of</a:t>
                      </a:r>
                      <a:r>
                        <a:rPr lang="en-ZA" sz="1400" baseline="0" dirty="0" smtClean="0"/>
                        <a:t> locally based project manager</a:t>
                      </a:r>
                    </a:p>
                    <a:p>
                      <a:pPr marL="285750" indent="-285750">
                        <a:buFont typeface="Arial" panose="020B0604020202020204" pitchFamily="34" charset="0"/>
                        <a:buChar char="•"/>
                      </a:pPr>
                      <a:r>
                        <a:rPr lang="en-ZA" sz="1400" baseline="0" dirty="0" smtClean="0"/>
                        <a:t>Initiate stakeholder lobbying process</a:t>
                      </a:r>
                    </a:p>
                    <a:p>
                      <a:pPr marL="285750" indent="-285750">
                        <a:buFont typeface="Arial" panose="020B0604020202020204" pitchFamily="34" charset="0"/>
                        <a:buChar char="•"/>
                      </a:pPr>
                      <a:r>
                        <a:rPr lang="en-ZA" sz="1400" baseline="0" dirty="0" smtClean="0"/>
                        <a:t>Scope high level activities and agree on governance structure</a:t>
                      </a:r>
                      <a:endParaRPr lang="en-ZA" sz="1400" dirty="0"/>
                    </a:p>
                  </a:txBody>
                  <a:tcPr>
                    <a:solidFill>
                      <a:schemeClr val="accent5">
                        <a:lumMod val="40000"/>
                        <a:lumOff val="60000"/>
                      </a:schemeClr>
                    </a:solidFill>
                  </a:tcPr>
                </a:tc>
                <a:tc>
                  <a:txBody>
                    <a:bodyPr/>
                    <a:lstStyle/>
                    <a:p>
                      <a:pPr marL="285750" indent="-285750">
                        <a:buFont typeface="Arial" panose="020B0604020202020204" pitchFamily="34" charset="0"/>
                        <a:buChar char="•"/>
                      </a:pPr>
                      <a:r>
                        <a:rPr lang="en-ZA" sz="1400" dirty="0" smtClean="0"/>
                        <a:t>Appoint project</a:t>
                      </a:r>
                      <a:r>
                        <a:rPr lang="en-ZA" sz="1400" baseline="0" dirty="0" smtClean="0"/>
                        <a:t> manager for  coordinating body</a:t>
                      </a:r>
                    </a:p>
                    <a:p>
                      <a:pPr marL="285750" indent="-285750">
                        <a:buFont typeface="Arial" panose="020B0604020202020204" pitchFamily="34" charset="0"/>
                        <a:buChar char="•"/>
                      </a:pPr>
                      <a:r>
                        <a:rPr lang="en-ZA" sz="1400" baseline="0" dirty="0" smtClean="0"/>
                        <a:t>Obtain commitment from initial partners</a:t>
                      </a:r>
                    </a:p>
                    <a:p>
                      <a:pPr marL="285750" indent="-285750">
                        <a:buFont typeface="Arial" panose="020B0604020202020204" pitchFamily="34" charset="0"/>
                        <a:buChar char="•"/>
                      </a:pPr>
                      <a:r>
                        <a:rPr lang="en-ZA" sz="1400" baseline="0" dirty="0" smtClean="0"/>
                        <a:t>First round table meeting with partners  - Nov 2015</a:t>
                      </a:r>
                      <a:endParaRPr lang="en-ZA" sz="1400" dirty="0"/>
                    </a:p>
                  </a:txBody>
                  <a:tcPr>
                    <a:solidFill>
                      <a:schemeClr val="accent5">
                        <a:lumMod val="40000"/>
                        <a:lumOff val="60000"/>
                      </a:schemeClr>
                    </a:solidFill>
                  </a:tcPr>
                </a:tc>
              </a:tr>
              <a:tr h="1610811">
                <a:tc vMerge="1">
                  <a:txBody>
                    <a:bodyPr/>
                    <a:lstStyle/>
                    <a:p>
                      <a:endParaRPr lang="en-ZA" dirty="0"/>
                    </a:p>
                  </a:txBody>
                  <a:tcPr vert="vert270"/>
                </a:tc>
                <a:tc>
                  <a:txBody>
                    <a:bodyPr/>
                    <a:lstStyle/>
                    <a:p>
                      <a:r>
                        <a:rPr lang="en-ZA" sz="1600" b="1" dirty="0" smtClean="0"/>
                        <a:t>3 – 6 Months</a:t>
                      </a:r>
                      <a:r>
                        <a:rPr lang="en-ZA" sz="1600" b="1" baseline="0" dirty="0" smtClean="0"/>
                        <a:t>:</a:t>
                      </a:r>
                    </a:p>
                    <a:p>
                      <a:r>
                        <a:rPr lang="en-ZA" sz="1600" b="1" baseline="0" dirty="0" smtClean="0"/>
                        <a:t>Dec 2015 – Feb 2016</a:t>
                      </a:r>
                      <a:endParaRPr lang="en-ZA" sz="1600" b="1" dirty="0"/>
                    </a:p>
                  </a:txBody>
                  <a:tcPr>
                    <a:solidFill>
                      <a:schemeClr val="accent5">
                        <a:lumMod val="40000"/>
                        <a:lumOff val="60000"/>
                      </a:schemeClr>
                    </a:solidFill>
                  </a:tcPr>
                </a:tc>
                <a:tc>
                  <a:txBody>
                    <a:bodyPr/>
                    <a:lstStyle/>
                    <a:p>
                      <a:pPr marL="285750" indent="-285750">
                        <a:buFont typeface="Arial" panose="020B0604020202020204" pitchFamily="34" charset="0"/>
                        <a:buChar char="•"/>
                      </a:pPr>
                      <a:r>
                        <a:rPr lang="en-ZA" sz="1400" dirty="0" smtClean="0"/>
                        <a:t>Develop</a:t>
                      </a:r>
                      <a:r>
                        <a:rPr lang="en-ZA" sz="1400" baseline="0" dirty="0" smtClean="0"/>
                        <a:t> 3 </a:t>
                      </a:r>
                      <a:r>
                        <a:rPr lang="en-ZA" sz="1400" baseline="0" dirty="0" err="1" smtClean="0"/>
                        <a:t>yr</a:t>
                      </a:r>
                      <a:r>
                        <a:rPr lang="en-ZA" sz="1400" baseline="0" dirty="0" smtClean="0"/>
                        <a:t> business plan for coordinating body</a:t>
                      </a:r>
                    </a:p>
                    <a:p>
                      <a:pPr marL="285750" indent="-285750">
                        <a:buFont typeface="Arial" panose="020B0604020202020204" pitchFamily="34" charset="0"/>
                        <a:buChar char="•"/>
                      </a:pPr>
                      <a:r>
                        <a:rPr lang="en-ZA" sz="1400" baseline="0" dirty="0" smtClean="0"/>
                        <a:t>Develop funding and financial management strategy </a:t>
                      </a:r>
                    </a:p>
                    <a:p>
                      <a:pPr marL="285750" indent="-285750">
                        <a:buFont typeface="Arial" panose="020B0604020202020204" pitchFamily="34" charset="0"/>
                        <a:buChar char="•"/>
                      </a:pPr>
                      <a:r>
                        <a:rPr lang="en-ZA" sz="1400" baseline="0" dirty="0" smtClean="0"/>
                        <a:t>Secure funding</a:t>
                      </a:r>
                    </a:p>
                    <a:p>
                      <a:pPr marL="285750" indent="-285750">
                        <a:buFont typeface="Arial" panose="020B0604020202020204" pitchFamily="34" charset="0"/>
                        <a:buChar char="•"/>
                      </a:pPr>
                      <a:r>
                        <a:rPr lang="en-ZA" sz="1400" baseline="0" dirty="0" smtClean="0"/>
                        <a:t>Develop flagship project</a:t>
                      </a:r>
                      <a:endParaRPr lang="en-ZA" sz="1400" dirty="0"/>
                    </a:p>
                  </a:txBody>
                  <a:tcPr>
                    <a:solidFill>
                      <a:schemeClr val="accent5">
                        <a:lumMod val="40000"/>
                        <a:lumOff val="60000"/>
                      </a:schemeClr>
                    </a:solidFill>
                  </a:tcPr>
                </a:tc>
                <a:tc>
                  <a:txBody>
                    <a:bodyPr/>
                    <a:lstStyle/>
                    <a:p>
                      <a:pPr marL="285750" indent="-285750">
                        <a:buFont typeface="Arial" panose="020B0604020202020204" pitchFamily="34" charset="0"/>
                        <a:buChar char="•"/>
                      </a:pPr>
                      <a:r>
                        <a:rPr lang="en-ZA" sz="1400" dirty="0" smtClean="0"/>
                        <a:t>Put</a:t>
                      </a:r>
                      <a:r>
                        <a:rPr lang="en-ZA" sz="1400" baseline="0" dirty="0" smtClean="0"/>
                        <a:t> in place governance structures</a:t>
                      </a:r>
                    </a:p>
                    <a:p>
                      <a:pPr marL="285750" indent="-285750">
                        <a:buFont typeface="Arial" panose="020B0604020202020204" pitchFamily="34" charset="0"/>
                        <a:buChar char="•"/>
                      </a:pPr>
                      <a:r>
                        <a:rPr lang="en-ZA" sz="1400" baseline="0" dirty="0" smtClean="0"/>
                        <a:t>Well aligned strategic plan</a:t>
                      </a:r>
                    </a:p>
                    <a:p>
                      <a:pPr marL="285750" indent="-285750">
                        <a:buFont typeface="Arial" panose="020B0604020202020204" pitchFamily="34" charset="0"/>
                        <a:buChar char="•"/>
                      </a:pPr>
                      <a:r>
                        <a:rPr lang="en-ZA" sz="1400" baseline="0" dirty="0" smtClean="0"/>
                        <a:t>3 </a:t>
                      </a:r>
                      <a:r>
                        <a:rPr lang="en-ZA" sz="1400" baseline="0" dirty="0" err="1" smtClean="0"/>
                        <a:t>yr</a:t>
                      </a:r>
                      <a:r>
                        <a:rPr lang="en-ZA" sz="1400" baseline="0" dirty="0" smtClean="0"/>
                        <a:t> business plan for coordinating body</a:t>
                      </a:r>
                    </a:p>
                    <a:p>
                      <a:pPr marL="285750" indent="-285750">
                        <a:buFont typeface="Arial" panose="020B0604020202020204" pitchFamily="34" charset="0"/>
                        <a:buChar char="•"/>
                      </a:pPr>
                      <a:r>
                        <a:rPr lang="en-ZA" sz="1400" baseline="0" dirty="0" smtClean="0"/>
                        <a:t>Financial strategy</a:t>
                      </a:r>
                    </a:p>
                    <a:p>
                      <a:pPr marL="285750" indent="-285750">
                        <a:buFont typeface="Arial" panose="020B0604020202020204" pitchFamily="34" charset="0"/>
                        <a:buChar char="•"/>
                      </a:pPr>
                      <a:r>
                        <a:rPr lang="en-ZA" sz="1400" baseline="0" dirty="0" smtClean="0"/>
                        <a:t>TOR for flagship project</a:t>
                      </a:r>
                      <a:endParaRPr lang="en-ZA" sz="1400" dirty="0"/>
                    </a:p>
                  </a:txBody>
                  <a:tcPr>
                    <a:solidFill>
                      <a:schemeClr val="accent5">
                        <a:lumMod val="40000"/>
                        <a:lumOff val="60000"/>
                      </a:schemeClr>
                    </a:solidFill>
                  </a:tcPr>
                </a:tc>
              </a:tr>
              <a:tr h="1413111">
                <a:tc rowSpan="2">
                  <a:txBody>
                    <a:bodyPr/>
                    <a:lstStyle/>
                    <a:p>
                      <a:pPr algn="ctr"/>
                      <a:r>
                        <a:rPr lang="en-ZA" sz="2000" b="1" dirty="0" smtClean="0"/>
                        <a:t>Lead Agent: Coordinating</a:t>
                      </a:r>
                      <a:r>
                        <a:rPr lang="en-ZA" sz="2000" b="1" baseline="0" dirty="0" smtClean="0"/>
                        <a:t> Body</a:t>
                      </a:r>
                      <a:endParaRPr lang="en-ZA" sz="2000" b="1" dirty="0"/>
                    </a:p>
                  </a:txBody>
                  <a:tcPr vert="vert270">
                    <a:solidFill>
                      <a:schemeClr val="accent3"/>
                    </a:solidFill>
                  </a:tcPr>
                </a:tc>
                <a:tc>
                  <a:txBody>
                    <a:bodyPr/>
                    <a:lstStyle/>
                    <a:p>
                      <a:r>
                        <a:rPr lang="en-ZA" sz="1600" b="1" dirty="0" smtClean="0"/>
                        <a:t>6 – 12 Months:</a:t>
                      </a:r>
                    </a:p>
                    <a:p>
                      <a:r>
                        <a:rPr lang="en-ZA" sz="1600" b="1" dirty="0" smtClean="0"/>
                        <a:t>Mar</a:t>
                      </a:r>
                      <a:r>
                        <a:rPr lang="en-ZA" sz="1600" b="1" baseline="0" dirty="0" smtClean="0"/>
                        <a:t> 2016 – Aug 2016</a:t>
                      </a:r>
                      <a:endParaRPr lang="en-ZA" sz="1600" b="1" dirty="0"/>
                    </a:p>
                  </a:txBody>
                  <a:tcPr>
                    <a:solidFill>
                      <a:schemeClr val="accent3"/>
                    </a:solidFill>
                  </a:tcPr>
                </a:tc>
                <a:tc>
                  <a:txBody>
                    <a:bodyPr/>
                    <a:lstStyle/>
                    <a:p>
                      <a:pPr marL="285750" indent="-285750">
                        <a:buFont typeface="Arial" panose="020B0604020202020204" pitchFamily="34" charset="0"/>
                        <a:buChar char="•"/>
                      </a:pPr>
                      <a:r>
                        <a:rPr lang="en-ZA" sz="1400" dirty="0" smtClean="0"/>
                        <a:t>Develop</a:t>
                      </a:r>
                      <a:r>
                        <a:rPr lang="en-ZA" sz="1400" baseline="0" dirty="0" smtClean="0"/>
                        <a:t> investment strategy for the Coordinating Body</a:t>
                      </a:r>
                    </a:p>
                    <a:p>
                      <a:pPr marL="285750" indent="-285750">
                        <a:buFont typeface="Arial" panose="020B0604020202020204" pitchFamily="34" charset="0"/>
                        <a:buChar char="•"/>
                      </a:pPr>
                      <a:r>
                        <a:rPr lang="en-ZA" sz="1400" baseline="0" dirty="0" smtClean="0"/>
                        <a:t>Commence implementation of the 3yr business plan</a:t>
                      </a:r>
                    </a:p>
                    <a:p>
                      <a:pPr marL="285750" indent="-285750">
                        <a:buFont typeface="Arial" panose="020B0604020202020204" pitchFamily="34" charset="0"/>
                        <a:buChar char="•"/>
                      </a:pPr>
                      <a:r>
                        <a:rPr lang="en-ZA" sz="1400" baseline="0" dirty="0" smtClean="0"/>
                        <a:t>Begin ground work to establish broader reference group</a:t>
                      </a:r>
                      <a:endParaRPr lang="en-ZA" sz="1400" dirty="0"/>
                    </a:p>
                  </a:txBody>
                  <a:tcPr>
                    <a:solidFill>
                      <a:schemeClr val="accent3"/>
                    </a:solidFill>
                  </a:tcPr>
                </a:tc>
                <a:tc>
                  <a:txBody>
                    <a:bodyPr/>
                    <a:lstStyle/>
                    <a:p>
                      <a:pPr marL="285750" indent="-285750">
                        <a:buFont typeface="Arial" panose="020B0604020202020204" pitchFamily="34" charset="0"/>
                        <a:buChar char="•"/>
                      </a:pPr>
                      <a:r>
                        <a:rPr lang="en-ZA" sz="1400" dirty="0" smtClean="0"/>
                        <a:t>Invest strategy for long term</a:t>
                      </a:r>
                      <a:r>
                        <a:rPr lang="en-ZA" sz="1400" baseline="0" dirty="0" smtClean="0"/>
                        <a:t> sustainability</a:t>
                      </a:r>
                    </a:p>
                    <a:p>
                      <a:pPr marL="285750" indent="-285750">
                        <a:buFont typeface="Arial" panose="020B0604020202020204" pitchFamily="34" charset="0"/>
                        <a:buChar char="•"/>
                      </a:pPr>
                      <a:r>
                        <a:rPr lang="en-ZA" sz="1400" baseline="0" dirty="0" smtClean="0"/>
                        <a:t>Implemented activities to improve WRM in Witbank Coalfields</a:t>
                      </a:r>
                      <a:endParaRPr lang="en-ZA" sz="1400" dirty="0"/>
                    </a:p>
                  </a:txBody>
                  <a:tcPr>
                    <a:solidFill>
                      <a:schemeClr val="accent3"/>
                    </a:solidFill>
                  </a:tcPr>
                </a:tc>
              </a:tr>
              <a:tr h="2020218">
                <a:tc vMerge="1">
                  <a:txBody>
                    <a:bodyPr/>
                    <a:lstStyle/>
                    <a:p>
                      <a:endParaRPr lang="en-ZA" dirty="0"/>
                    </a:p>
                  </a:txBody>
                  <a:tcPr/>
                </a:tc>
                <a:tc>
                  <a:txBody>
                    <a:bodyPr/>
                    <a:lstStyle/>
                    <a:p>
                      <a:r>
                        <a:rPr lang="en-ZA" sz="1600" b="1" dirty="0" smtClean="0"/>
                        <a:t>12 – 18 Months</a:t>
                      </a:r>
                    </a:p>
                    <a:p>
                      <a:r>
                        <a:rPr lang="en-ZA" sz="1600" b="1" dirty="0" smtClean="0"/>
                        <a:t>Sept</a:t>
                      </a:r>
                      <a:r>
                        <a:rPr lang="en-ZA" sz="1600" b="1" baseline="0" dirty="0" smtClean="0"/>
                        <a:t> 2016 – Feb 2017</a:t>
                      </a:r>
                      <a:endParaRPr lang="en-ZA" sz="1600" b="1" dirty="0"/>
                    </a:p>
                  </a:txBody>
                  <a:tcPr>
                    <a:solidFill>
                      <a:schemeClr val="accent3"/>
                    </a:solidFill>
                  </a:tcPr>
                </a:tc>
                <a:tc>
                  <a:txBody>
                    <a:bodyPr/>
                    <a:lstStyle/>
                    <a:p>
                      <a:pPr marL="285750" indent="-285750" algn="l" defTabSz="914400" rtl="0" eaLnBrk="1" latinLnBrk="0" hangingPunct="1">
                        <a:buFont typeface="Arial" panose="020B0604020202020204" pitchFamily="34" charset="0"/>
                        <a:buChar char="•"/>
                      </a:pPr>
                      <a:r>
                        <a:rPr lang="en-ZA" sz="1400" kern="1200" dirty="0" smtClean="0">
                          <a:solidFill>
                            <a:schemeClr val="dk1"/>
                          </a:solidFill>
                          <a:latin typeface="+mn-lt"/>
                          <a:ea typeface="+mn-ea"/>
                          <a:cs typeface="+mn-cs"/>
                        </a:rPr>
                        <a:t>Increase staffing</a:t>
                      </a:r>
                    </a:p>
                    <a:p>
                      <a:pPr marL="285750" indent="-285750" algn="l" defTabSz="914400" rtl="0" eaLnBrk="1" latinLnBrk="0" hangingPunct="1">
                        <a:buFont typeface="Arial" panose="020B0604020202020204" pitchFamily="34" charset="0"/>
                        <a:buChar char="•"/>
                      </a:pPr>
                      <a:r>
                        <a:rPr lang="en-ZA" sz="1400" kern="1200" dirty="0" smtClean="0">
                          <a:solidFill>
                            <a:schemeClr val="dk1"/>
                          </a:solidFill>
                          <a:latin typeface="+mn-lt"/>
                          <a:ea typeface="+mn-ea"/>
                          <a:cs typeface="+mn-cs"/>
                        </a:rPr>
                        <a:t>Establish</a:t>
                      </a:r>
                      <a:r>
                        <a:rPr lang="en-ZA" sz="1400" kern="1200" baseline="0" dirty="0" smtClean="0">
                          <a:solidFill>
                            <a:schemeClr val="dk1"/>
                          </a:solidFill>
                          <a:latin typeface="+mn-lt"/>
                          <a:ea typeface="+mn-ea"/>
                          <a:cs typeface="+mn-cs"/>
                        </a:rPr>
                        <a:t> broader reference and advisory group </a:t>
                      </a:r>
                    </a:p>
                    <a:p>
                      <a:pPr marL="285750" indent="-285750" algn="l" defTabSz="914400" rtl="0" eaLnBrk="1" latinLnBrk="0" hangingPunct="1">
                        <a:buFont typeface="Arial" panose="020B0604020202020204" pitchFamily="34" charset="0"/>
                        <a:buChar char="•"/>
                      </a:pPr>
                      <a:r>
                        <a:rPr lang="en-ZA" sz="1400" kern="1200" baseline="0" dirty="0" smtClean="0">
                          <a:solidFill>
                            <a:schemeClr val="dk1"/>
                          </a:solidFill>
                          <a:latin typeface="+mn-lt"/>
                          <a:ea typeface="+mn-ea"/>
                          <a:cs typeface="+mn-cs"/>
                        </a:rPr>
                        <a:t>Identify additional potential projects</a:t>
                      </a:r>
                    </a:p>
                    <a:p>
                      <a:pPr marL="285750" indent="-285750" algn="l" defTabSz="914400" rtl="0" eaLnBrk="1" latinLnBrk="0" hangingPunct="1">
                        <a:buFont typeface="Arial" panose="020B0604020202020204" pitchFamily="34" charset="0"/>
                        <a:buChar char="•"/>
                      </a:pPr>
                      <a:r>
                        <a:rPr lang="en-ZA" sz="1400" kern="1200" baseline="0" dirty="0" smtClean="0">
                          <a:solidFill>
                            <a:schemeClr val="dk1"/>
                          </a:solidFill>
                          <a:latin typeface="+mn-lt"/>
                          <a:ea typeface="+mn-ea"/>
                          <a:cs typeface="+mn-cs"/>
                        </a:rPr>
                        <a:t>Potential future initiatives may include</a:t>
                      </a:r>
                    </a:p>
                    <a:p>
                      <a:pPr marL="0" indent="0" algn="l" defTabSz="914400" rtl="0" eaLnBrk="1" latinLnBrk="0" hangingPunct="1">
                        <a:buFont typeface="Arial" panose="020B0604020202020204" pitchFamily="34" charset="0"/>
                        <a:buNone/>
                      </a:pPr>
                      <a:r>
                        <a:rPr lang="en-ZA" sz="1400" kern="1200" baseline="0" dirty="0" smtClean="0">
                          <a:solidFill>
                            <a:schemeClr val="dk1"/>
                          </a:solidFill>
                          <a:latin typeface="+mn-lt"/>
                          <a:ea typeface="+mn-ea"/>
                          <a:cs typeface="+mn-cs"/>
                        </a:rPr>
                        <a:t> - Look at alignment with OWQMP</a:t>
                      </a:r>
                    </a:p>
                    <a:p>
                      <a:pPr marL="0" indent="0" algn="l" defTabSz="914400" rtl="0" eaLnBrk="1" latinLnBrk="0" hangingPunct="1">
                        <a:buFont typeface="Arial" panose="020B0604020202020204" pitchFamily="34" charset="0"/>
                        <a:buNone/>
                      </a:pPr>
                      <a:r>
                        <a:rPr lang="en-ZA" sz="1400" kern="1200" baseline="0" dirty="0" smtClean="0">
                          <a:solidFill>
                            <a:schemeClr val="dk1"/>
                          </a:solidFill>
                          <a:latin typeface="+mn-lt"/>
                          <a:ea typeface="+mn-ea"/>
                          <a:cs typeface="+mn-cs"/>
                        </a:rPr>
                        <a:t> - Look at alignment with </a:t>
                      </a:r>
                      <a:r>
                        <a:rPr lang="en-ZA" sz="1400" kern="1200" baseline="0" dirty="0" err="1" smtClean="0">
                          <a:solidFill>
                            <a:schemeClr val="dk1"/>
                          </a:solidFill>
                          <a:latin typeface="+mn-lt"/>
                          <a:ea typeface="+mn-ea"/>
                          <a:cs typeface="+mn-cs"/>
                        </a:rPr>
                        <a:t>Olifants</a:t>
                      </a:r>
                      <a:r>
                        <a:rPr lang="en-ZA" sz="1400" kern="1200" baseline="0" dirty="0" smtClean="0">
                          <a:solidFill>
                            <a:schemeClr val="dk1"/>
                          </a:solidFill>
                          <a:latin typeface="+mn-lt"/>
                          <a:ea typeface="+mn-ea"/>
                          <a:cs typeface="+mn-cs"/>
                        </a:rPr>
                        <a:t>  CMS	</a:t>
                      </a:r>
                    </a:p>
                    <a:p>
                      <a:pPr marL="0" indent="0" algn="l" defTabSz="914400" rtl="0" eaLnBrk="1" latinLnBrk="0" hangingPunct="1">
                        <a:buFont typeface="Arial" panose="020B0604020202020204" pitchFamily="34" charset="0"/>
                        <a:buNone/>
                      </a:pPr>
                      <a:endParaRPr lang="en-ZA" sz="1400" kern="1200" dirty="0">
                        <a:solidFill>
                          <a:schemeClr val="dk1"/>
                        </a:solidFill>
                        <a:latin typeface="+mn-lt"/>
                        <a:ea typeface="+mn-ea"/>
                        <a:cs typeface="+mn-cs"/>
                      </a:endParaRPr>
                    </a:p>
                  </a:txBody>
                  <a:tcPr>
                    <a:solidFill>
                      <a:schemeClr val="accent3"/>
                    </a:solidFill>
                  </a:tcPr>
                </a:tc>
                <a:tc>
                  <a:txBody>
                    <a:bodyPr/>
                    <a:lstStyle/>
                    <a:p>
                      <a:pPr marL="285750" indent="-285750">
                        <a:buFont typeface="Arial" panose="020B0604020202020204" pitchFamily="34" charset="0"/>
                        <a:buChar char="•"/>
                      </a:pPr>
                      <a:r>
                        <a:rPr lang="en-ZA" sz="1400" dirty="0" smtClean="0"/>
                        <a:t>Regional catchment</a:t>
                      </a:r>
                      <a:r>
                        <a:rPr lang="en-ZA" sz="1400" baseline="0" dirty="0" smtClean="0"/>
                        <a:t> water and mining strategy</a:t>
                      </a:r>
                    </a:p>
                    <a:p>
                      <a:pPr marL="285750" indent="-285750">
                        <a:buFont typeface="Arial" panose="020B0604020202020204" pitchFamily="34" charset="0"/>
                        <a:buChar char="•"/>
                      </a:pPr>
                      <a:r>
                        <a:rPr lang="en-ZA" sz="1400" baseline="0" dirty="0" smtClean="0"/>
                        <a:t>Employment of project administrator and communications manager</a:t>
                      </a:r>
                    </a:p>
                    <a:p>
                      <a:pPr marL="285750" indent="-285750">
                        <a:buFont typeface="Arial" panose="020B0604020202020204" pitchFamily="34" charset="0"/>
                        <a:buChar char="•"/>
                      </a:pPr>
                      <a:r>
                        <a:rPr lang="en-ZA" sz="1400" baseline="0" dirty="0" smtClean="0"/>
                        <a:t>Establish reference and advisory group</a:t>
                      </a:r>
                    </a:p>
                    <a:p>
                      <a:pPr marL="285750" indent="-285750">
                        <a:buFont typeface="Arial" panose="020B0604020202020204" pitchFamily="34" charset="0"/>
                        <a:buChar char="•"/>
                      </a:pPr>
                      <a:r>
                        <a:rPr lang="en-ZA" sz="1400" baseline="0" dirty="0" smtClean="0"/>
                        <a:t>List of prioritised future initiatives </a:t>
                      </a:r>
                      <a:endParaRPr lang="en-ZA" sz="1400" dirty="0"/>
                    </a:p>
                  </a:txBody>
                  <a:tcPr>
                    <a:solidFill>
                      <a:schemeClr val="accent3"/>
                    </a:solidFill>
                  </a:tcPr>
                </a:tc>
              </a:tr>
            </a:tbl>
          </a:graphicData>
        </a:graphic>
      </p:graphicFrame>
    </p:spTree>
    <p:extLst>
      <p:ext uri="{BB962C8B-B14F-4D97-AF65-F5344CB8AC3E}">
        <p14:creationId xmlns:p14="http://schemas.microsoft.com/office/powerpoint/2010/main" val="3849610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SDG Challenge</a:t>
            </a:r>
            <a:endParaRPr lang="en-ZA" dirty="0"/>
          </a:p>
        </p:txBody>
      </p:sp>
      <p:sp>
        <p:nvSpPr>
          <p:cNvPr id="3" name="Content Placeholder 2"/>
          <p:cNvSpPr>
            <a:spLocks noGrp="1"/>
          </p:cNvSpPr>
          <p:nvPr>
            <p:ph idx="1"/>
          </p:nvPr>
        </p:nvSpPr>
        <p:spPr/>
        <p:txBody>
          <a:bodyPr/>
          <a:lstStyle/>
          <a:p>
            <a:r>
              <a:rPr lang="en-ZA" dirty="0" smtClean="0"/>
              <a:t>SDG 2 – End hunger, achieve food security and improved nutrition and promote sustainable agriculture</a:t>
            </a:r>
          </a:p>
          <a:p>
            <a:endParaRPr lang="en-ZA" dirty="0"/>
          </a:p>
          <a:p>
            <a:r>
              <a:rPr lang="en-ZA" dirty="0" smtClean="0"/>
              <a:t>SDG 6 – Ensure availability and sustainable management of water and sanitation for all</a:t>
            </a:r>
          </a:p>
          <a:p>
            <a:endParaRPr lang="en-ZA" dirty="0"/>
          </a:p>
          <a:p>
            <a:r>
              <a:rPr lang="en-ZA" dirty="0" smtClean="0"/>
              <a:t>SDG 9 – Build Resilient infrastructure, promote inclusive and sustainable industrialisation and foster innovation</a:t>
            </a:r>
          </a:p>
          <a:p>
            <a:endParaRPr lang="en-ZA" dirty="0"/>
          </a:p>
          <a:p>
            <a:r>
              <a:rPr lang="en-ZA" dirty="0" smtClean="0"/>
              <a:t>SDG 17 – Strengthen the means of implementation and revitalise the global partnership for sustainable development</a:t>
            </a:r>
            <a:endParaRPr lang="en-ZA" dirty="0"/>
          </a:p>
        </p:txBody>
      </p:sp>
    </p:spTree>
    <p:extLst>
      <p:ext uri="{BB962C8B-B14F-4D97-AF65-F5344CB8AC3E}">
        <p14:creationId xmlns:p14="http://schemas.microsoft.com/office/powerpoint/2010/main" val="3887190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Participation in  SWPN</a:t>
            </a:r>
            <a:endParaRPr lang="en-ZA" dirty="0"/>
          </a:p>
        </p:txBody>
      </p:sp>
      <p:sp>
        <p:nvSpPr>
          <p:cNvPr id="4" name="Content Placeholder 3"/>
          <p:cNvSpPr>
            <a:spLocks noGrp="1"/>
          </p:cNvSpPr>
          <p:nvPr>
            <p:ph idx="1"/>
          </p:nvPr>
        </p:nvSpPr>
        <p:spPr bwMode="auto">
          <a:xfrm>
            <a:off x="1331640" y="1323289"/>
            <a:ext cx="6221726" cy="2520279"/>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marL="0" indent="0" algn="ctr" defTabSz="711200">
              <a:lnSpc>
                <a:spcPct val="90000"/>
              </a:lnSpc>
              <a:spcAft>
                <a:spcPct val="35000"/>
              </a:spcAft>
              <a:buNone/>
              <a:defRPr/>
            </a:pPr>
            <a:r>
              <a:rPr lang="en-ZA" b="1" dirty="0" smtClean="0">
                <a:solidFill>
                  <a:schemeClr val="bg1"/>
                </a:solidFill>
                <a:cs typeface="Calibri" pitchFamily="34" charset="0"/>
              </a:rPr>
              <a:t>Working Groups</a:t>
            </a:r>
            <a:endParaRPr lang="en-ZA" sz="2000" b="1" dirty="0">
              <a:solidFill>
                <a:schemeClr val="bg1"/>
              </a:solidFill>
              <a:cs typeface="Calibri" pitchFamily="34" charset="0"/>
            </a:endParaRPr>
          </a:p>
          <a:p>
            <a:pPr marL="800100" lvl="1" indent="-342900" defTabSz="711200">
              <a:lnSpc>
                <a:spcPct val="90000"/>
              </a:lnSpc>
              <a:spcAft>
                <a:spcPct val="35000"/>
              </a:spcAft>
              <a:buFont typeface="Arial" panose="020B0604020202020204" pitchFamily="34" charset="0"/>
              <a:buChar char="•"/>
              <a:defRPr/>
            </a:pPr>
            <a:r>
              <a:rPr lang="en-ZA" sz="2000" dirty="0" smtClean="0">
                <a:solidFill>
                  <a:schemeClr val="bg1"/>
                </a:solidFill>
                <a:cs typeface="Calibri" pitchFamily="34" charset="0"/>
              </a:rPr>
              <a:t>Voluntary – Constructive inputs</a:t>
            </a:r>
          </a:p>
          <a:p>
            <a:pPr marL="800100" lvl="1" indent="-342900" defTabSz="711200">
              <a:lnSpc>
                <a:spcPct val="90000"/>
              </a:lnSpc>
              <a:spcAft>
                <a:spcPct val="35000"/>
              </a:spcAft>
              <a:buFont typeface="Arial" panose="020B0604020202020204" pitchFamily="34" charset="0"/>
              <a:buChar char="•"/>
              <a:defRPr/>
            </a:pPr>
            <a:r>
              <a:rPr lang="en-ZA" sz="2000" dirty="0" smtClean="0">
                <a:solidFill>
                  <a:schemeClr val="bg1"/>
                </a:solidFill>
                <a:cs typeface="Calibri" pitchFamily="34" charset="0"/>
              </a:rPr>
              <a:t>Project identification</a:t>
            </a:r>
            <a:endParaRPr lang="en-ZA" sz="2000" dirty="0">
              <a:solidFill>
                <a:schemeClr val="bg1"/>
              </a:solidFill>
              <a:cs typeface="Calibri" pitchFamily="34" charset="0"/>
            </a:endParaRPr>
          </a:p>
          <a:p>
            <a:pPr marL="800100" lvl="1" indent="-342900" defTabSz="711200">
              <a:lnSpc>
                <a:spcPct val="90000"/>
              </a:lnSpc>
              <a:spcAft>
                <a:spcPct val="35000"/>
              </a:spcAft>
              <a:buFont typeface="Arial" panose="020B0604020202020204" pitchFamily="34" charset="0"/>
              <a:buChar char="•"/>
              <a:defRPr/>
            </a:pPr>
            <a:r>
              <a:rPr lang="en-ZA" sz="2000" dirty="0" smtClean="0">
                <a:solidFill>
                  <a:schemeClr val="bg1"/>
                </a:solidFill>
                <a:cs typeface="Calibri" pitchFamily="34" charset="0"/>
              </a:rPr>
              <a:t>Advocacy</a:t>
            </a:r>
          </a:p>
          <a:p>
            <a:pPr marL="800100" lvl="1" indent="-342900" defTabSz="711200">
              <a:lnSpc>
                <a:spcPct val="90000"/>
              </a:lnSpc>
              <a:spcAft>
                <a:spcPct val="35000"/>
              </a:spcAft>
              <a:buFont typeface="Arial" panose="020B0604020202020204" pitchFamily="34" charset="0"/>
              <a:buChar char="•"/>
              <a:defRPr/>
            </a:pPr>
            <a:r>
              <a:rPr lang="en-ZA" sz="2000" dirty="0" smtClean="0">
                <a:solidFill>
                  <a:schemeClr val="bg1"/>
                </a:solidFill>
                <a:cs typeface="Calibri" pitchFamily="34" charset="0"/>
              </a:rPr>
              <a:t>Funding - </a:t>
            </a:r>
            <a:r>
              <a:rPr lang="en-ZA" sz="2000" dirty="0" err="1" smtClean="0">
                <a:solidFill>
                  <a:schemeClr val="bg1"/>
                </a:solidFill>
                <a:cs typeface="Calibri" pitchFamily="34" charset="0"/>
              </a:rPr>
              <a:t>secretariate</a:t>
            </a:r>
            <a:endParaRPr lang="en-ZA" sz="2000" dirty="0">
              <a:solidFill>
                <a:schemeClr val="bg1"/>
              </a:solidFill>
              <a:cs typeface="Calibri" pitchFamily="34" charset="0"/>
            </a:endParaRPr>
          </a:p>
        </p:txBody>
      </p:sp>
      <p:sp>
        <p:nvSpPr>
          <p:cNvPr id="5" name="Rectangle 4"/>
          <p:cNvSpPr/>
          <p:nvPr/>
        </p:nvSpPr>
        <p:spPr bwMode="auto">
          <a:xfrm>
            <a:off x="1331640" y="4100057"/>
            <a:ext cx="6241986" cy="2466803"/>
          </a:xfrm>
          <a:prstGeom prst="rect">
            <a:avLst/>
          </a:prstGeom>
          <a:solidFill>
            <a:schemeClr val="tx2">
              <a:lumMod val="60000"/>
              <a:lumOff val="40000"/>
            </a:schemeClr>
          </a:solidFill>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Bef>
                <a:spcPct val="20000"/>
              </a:spcBef>
              <a:spcAft>
                <a:spcPct val="35000"/>
              </a:spcAft>
              <a:defRPr/>
            </a:pPr>
            <a:endParaRPr lang="en-ZA" sz="2000" b="1" dirty="0" smtClean="0">
              <a:solidFill>
                <a:schemeClr val="bg1"/>
              </a:solidFill>
              <a:cs typeface="Calibri" pitchFamily="34" charset="0"/>
            </a:endParaRPr>
          </a:p>
          <a:p>
            <a:pPr algn="ctr" defTabSz="711200">
              <a:lnSpc>
                <a:spcPct val="90000"/>
              </a:lnSpc>
              <a:spcBef>
                <a:spcPct val="20000"/>
              </a:spcBef>
              <a:spcAft>
                <a:spcPct val="35000"/>
              </a:spcAft>
              <a:defRPr/>
            </a:pPr>
            <a:endParaRPr lang="en-ZA" sz="2000" b="1" dirty="0" smtClean="0">
              <a:solidFill>
                <a:schemeClr val="bg1"/>
              </a:solidFill>
              <a:cs typeface="Calibri" pitchFamily="34" charset="0"/>
            </a:endParaRPr>
          </a:p>
          <a:p>
            <a:pPr algn="ctr" defTabSz="711200">
              <a:lnSpc>
                <a:spcPct val="90000"/>
              </a:lnSpc>
              <a:spcBef>
                <a:spcPct val="20000"/>
              </a:spcBef>
              <a:spcAft>
                <a:spcPct val="35000"/>
              </a:spcAft>
              <a:defRPr/>
            </a:pPr>
            <a:r>
              <a:rPr lang="en-ZA" sz="2000" b="1" dirty="0" smtClean="0">
                <a:solidFill>
                  <a:schemeClr val="bg1"/>
                </a:solidFill>
                <a:cs typeface="Calibri" pitchFamily="34" charset="0"/>
              </a:rPr>
              <a:t>Project </a:t>
            </a:r>
            <a:r>
              <a:rPr lang="en-ZA" sz="2000" b="1" dirty="0">
                <a:solidFill>
                  <a:schemeClr val="bg1"/>
                </a:solidFill>
                <a:cs typeface="Calibri" pitchFamily="34" charset="0"/>
              </a:rPr>
              <a:t>Basis</a:t>
            </a:r>
          </a:p>
          <a:p>
            <a:pPr marL="800100" lvl="1" indent="-342900" defTabSz="711200">
              <a:lnSpc>
                <a:spcPct val="90000"/>
              </a:lnSpc>
              <a:spcBef>
                <a:spcPct val="20000"/>
              </a:spcBef>
              <a:spcAft>
                <a:spcPct val="35000"/>
              </a:spcAft>
              <a:buFont typeface="Arial" panose="020B0604020202020204" pitchFamily="34" charset="0"/>
              <a:buChar char="•"/>
              <a:defRPr/>
            </a:pPr>
            <a:r>
              <a:rPr lang="en-ZA" sz="2000" dirty="0" smtClean="0">
                <a:solidFill>
                  <a:schemeClr val="bg1"/>
                </a:solidFill>
                <a:cs typeface="Calibri" pitchFamily="34" charset="0"/>
              </a:rPr>
              <a:t>Project based funding</a:t>
            </a:r>
          </a:p>
          <a:p>
            <a:pPr marL="800100" lvl="1" indent="-342900" defTabSz="711200">
              <a:lnSpc>
                <a:spcPct val="90000"/>
              </a:lnSpc>
              <a:spcBef>
                <a:spcPct val="20000"/>
              </a:spcBef>
              <a:spcAft>
                <a:spcPct val="35000"/>
              </a:spcAft>
              <a:buFont typeface="Arial" panose="020B0604020202020204" pitchFamily="34" charset="0"/>
              <a:buChar char="•"/>
              <a:defRPr/>
            </a:pPr>
            <a:r>
              <a:rPr lang="en-ZA" sz="2000" dirty="0" smtClean="0">
                <a:solidFill>
                  <a:schemeClr val="bg1"/>
                </a:solidFill>
                <a:cs typeface="Calibri" pitchFamily="34" charset="0"/>
              </a:rPr>
              <a:t>Technical input and expertise</a:t>
            </a:r>
          </a:p>
          <a:p>
            <a:pPr marL="800100" lvl="1" indent="-342900" defTabSz="711200">
              <a:lnSpc>
                <a:spcPct val="90000"/>
              </a:lnSpc>
              <a:spcBef>
                <a:spcPct val="20000"/>
              </a:spcBef>
              <a:spcAft>
                <a:spcPct val="35000"/>
              </a:spcAft>
              <a:buFont typeface="Arial" panose="020B0604020202020204" pitchFamily="34" charset="0"/>
              <a:buChar char="•"/>
              <a:defRPr/>
            </a:pPr>
            <a:r>
              <a:rPr lang="en-ZA" sz="2000" dirty="0" smtClean="0">
                <a:solidFill>
                  <a:schemeClr val="bg1"/>
                </a:solidFill>
                <a:cs typeface="Calibri" pitchFamily="34" charset="0"/>
              </a:rPr>
              <a:t>Facilitation of partnerships per project</a:t>
            </a:r>
          </a:p>
          <a:p>
            <a:pPr marL="800100" lvl="1" indent="-342900" defTabSz="711200">
              <a:lnSpc>
                <a:spcPct val="90000"/>
              </a:lnSpc>
              <a:spcBef>
                <a:spcPct val="20000"/>
              </a:spcBef>
              <a:spcAft>
                <a:spcPct val="35000"/>
              </a:spcAft>
              <a:buFont typeface="Arial" panose="020B0604020202020204" pitchFamily="34" charset="0"/>
              <a:buChar char="•"/>
              <a:defRPr/>
            </a:pPr>
            <a:r>
              <a:rPr lang="en-ZA" sz="2000" dirty="0" smtClean="0">
                <a:solidFill>
                  <a:schemeClr val="bg1"/>
                </a:solidFill>
                <a:cs typeface="Calibri" pitchFamily="34" charset="0"/>
              </a:rPr>
              <a:t>Project management and oversight</a:t>
            </a:r>
          </a:p>
          <a:p>
            <a:pPr marL="800100" lvl="1" indent="-342900" defTabSz="711200">
              <a:lnSpc>
                <a:spcPct val="90000"/>
              </a:lnSpc>
              <a:spcBef>
                <a:spcPct val="20000"/>
              </a:spcBef>
              <a:spcAft>
                <a:spcPct val="35000"/>
              </a:spcAft>
              <a:buFont typeface="Arial" panose="020B0604020202020204" pitchFamily="34" charset="0"/>
              <a:buChar char="•"/>
              <a:defRPr/>
            </a:pPr>
            <a:endParaRPr lang="en-ZA" sz="2000" dirty="0">
              <a:solidFill>
                <a:schemeClr val="bg1"/>
              </a:solidFill>
              <a:cs typeface="Calibri" pitchFamily="34" charset="0"/>
            </a:endParaRPr>
          </a:p>
          <a:p>
            <a:pPr defTabSz="711200" eaLnBrk="1" fontAlgn="auto" hangingPunct="1">
              <a:lnSpc>
                <a:spcPct val="90000"/>
              </a:lnSpc>
              <a:spcBef>
                <a:spcPts val="0"/>
              </a:spcBef>
              <a:spcAft>
                <a:spcPct val="35000"/>
              </a:spcAft>
              <a:defRPr/>
            </a:pPr>
            <a:endParaRPr lang="en-ZA" sz="2000" dirty="0">
              <a:solidFill>
                <a:schemeClr val="tx1"/>
              </a:solidFill>
              <a:cs typeface="Calibri" pitchFamily="34" charset="0"/>
            </a:endParaRPr>
          </a:p>
        </p:txBody>
      </p:sp>
    </p:spTree>
    <p:extLst>
      <p:ext uri="{BB962C8B-B14F-4D97-AF65-F5344CB8AC3E}">
        <p14:creationId xmlns:p14="http://schemas.microsoft.com/office/powerpoint/2010/main" val="102854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10967"/>
            <a:ext cx="8486936" cy="648072"/>
          </a:xfrm>
        </p:spPr>
        <p:txBody>
          <a:bodyPr/>
          <a:lstStyle/>
          <a:p>
            <a:r>
              <a:rPr lang="en-GB" sz="2800" dirty="0" smtClean="0"/>
              <a:t>Addressing the water </a:t>
            </a:r>
            <a:r>
              <a:rPr lang="en-GB" sz="2800" dirty="0"/>
              <a:t>risk in </a:t>
            </a:r>
            <a:r>
              <a:rPr lang="en-GB" sz="2800" dirty="0" smtClean="0"/>
              <a:t>SA requires </a:t>
            </a:r>
            <a:r>
              <a:rPr lang="en-GB" sz="2800" dirty="0"/>
              <a:t>partnership</a:t>
            </a:r>
            <a:endParaRPr lang="en-GB" sz="2800" dirty="0">
              <a:solidFill>
                <a:srgbClr val="FFFFFF"/>
              </a:solidFill>
            </a:endParaRPr>
          </a:p>
        </p:txBody>
      </p:sp>
      <p:sp>
        <p:nvSpPr>
          <p:cNvPr id="5" name="Content Placeholder 4"/>
          <p:cNvSpPr>
            <a:spLocks noGrp="1"/>
          </p:cNvSpPr>
          <p:nvPr>
            <p:ph idx="1"/>
          </p:nvPr>
        </p:nvSpPr>
        <p:spPr/>
        <p:txBody>
          <a:bodyPr/>
          <a:lstStyle/>
          <a:p>
            <a:pPr marL="355600" indent="-355600">
              <a:buNone/>
            </a:pPr>
            <a:endParaRPr lang="en-GB" sz="2800" dirty="0" smtClean="0"/>
          </a:p>
          <a:p>
            <a:pPr marL="355600" indent="-355600">
              <a:buNone/>
            </a:pPr>
            <a:endParaRPr lang="en-GB" sz="2800" dirty="0"/>
          </a:p>
          <a:p>
            <a:pPr marL="355600" indent="-355600">
              <a:buNone/>
            </a:pPr>
            <a:r>
              <a:rPr lang="en-GB" dirty="0"/>
              <a:t/>
            </a:r>
            <a:br>
              <a:rPr lang="en-GB" dirty="0"/>
            </a:br>
            <a:endParaRPr lang="en-GB" dirty="0"/>
          </a:p>
        </p:txBody>
      </p:sp>
      <p:pic>
        <p:nvPicPr>
          <p:cNvPr id="6" name="Content Placeholder 5"/>
          <p:cNvPicPr>
            <a:picLocks/>
          </p:cNvPicPr>
          <p:nvPr/>
        </p:nvPicPr>
        <p:blipFill rotWithShape="1">
          <a:blip r:embed="rId3" cstate="print">
            <a:extLst>
              <a:ext uri="{28A0092B-C50C-407E-A947-70E740481C1C}">
                <a14:useLocalDpi xmlns:a14="http://schemas.microsoft.com/office/drawing/2010/main" val="0"/>
              </a:ext>
            </a:extLst>
          </a:blip>
          <a:srcRect l="1890" r="2367" b="13967"/>
          <a:stretch/>
        </p:blipFill>
        <p:spPr bwMode="auto">
          <a:xfrm>
            <a:off x="1" y="709600"/>
            <a:ext cx="9144000" cy="6148400"/>
          </a:xfrm>
          <a:prstGeom prst="rect">
            <a:avLst/>
          </a:prstGeom>
          <a:noFill/>
          <a:ln w="63500" cmpd="sng">
            <a:solidFill>
              <a:srgbClr val="00B050"/>
            </a:solidFill>
          </a:ln>
          <a:effectLst/>
          <a:extLst/>
        </p:spPr>
      </p:pic>
      <p:pic>
        <p:nvPicPr>
          <p:cNvPr id="7" name="Picture 6" descr="water drop.png"/>
          <p:cNvPicPr>
            <a:picLocks noChangeAspect="1"/>
          </p:cNvPicPr>
          <p:nvPr/>
        </p:nvPicPr>
        <p:blipFill>
          <a:blip r:embed="rId4">
            <a:alphaModFix amt="80000"/>
          </a:blip>
          <a:stretch>
            <a:fillRect/>
          </a:stretch>
        </p:blipFill>
        <p:spPr>
          <a:xfrm>
            <a:off x="8533215" y="0"/>
            <a:ext cx="473337" cy="762000"/>
          </a:xfrm>
          <a:prstGeom prst="rect">
            <a:avLst/>
          </a:prstGeom>
          <a:effectLst>
            <a:glow rad="279400">
              <a:schemeClr val="bg1">
                <a:alpha val="43000"/>
              </a:schemeClr>
            </a:glow>
          </a:effectLst>
        </p:spPr>
      </p:pic>
    </p:spTree>
    <p:extLst>
      <p:ext uri="{BB962C8B-B14F-4D97-AF65-F5344CB8AC3E}">
        <p14:creationId xmlns:p14="http://schemas.microsoft.com/office/powerpoint/2010/main" val="1577505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Partners </a:t>
            </a:r>
            <a:endParaRPr lang="en-ZA" dirty="0"/>
          </a:p>
        </p:txBody>
      </p:sp>
      <p:sp>
        <p:nvSpPr>
          <p:cNvPr id="3" name="Content Placeholder 2"/>
          <p:cNvSpPr>
            <a:spLocks noGrp="1"/>
          </p:cNvSpPr>
          <p:nvPr>
            <p:ph idx="1"/>
          </p:nvPr>
        </p:nvSpPr>
        <p:spPr>
          <a:xfrm>
            <a:off x="30735" y="2564904"/>
            <a:ext cx="2736304" cy="2160240"/>
          </a:xfrm>
        </p:spPr>
        <p:txBody>
          <a:bodyPr/>
          <a:lstStyle/>
          <a:p>
            <a:pPr marL="0" indent="0">
              <a:spcBef>
                <a:spcPct val="0"/>
              </a:spcBef>
              <a:buNone/>
            </a:pPr>
            <a:r>
              <a:rPr lang="en-ZA" sz="2400" b="1" dirty="0">
                <a:solidFill>
                  <a:srgbClr val="249ADA"/>
                </a:solidFill>
                <a:latin typeface="+mj-lt"/>
                <a:ea typeface="+mj-ea"/>
                <a:cs typeface="+mj-cs"/>
              </a:rPr>
              <a:t>SWPN Partners for development and change</a:t>
            </a:r>
          </a:p>
        </p:txBody>
      </p:sp>
      <p:pic>
        <p:nvPicPr>
          <p:cNvPr id="1026" name="80004CA0-EDC3-4C86-961C-065CC0819182" descr="B5804B91-4461-4F12-AADF-7F9E97BE1B65@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0"/>
            <a:ext cx="6410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090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Partnerships are not……</a:t>
            </a:r>
            <a:endParaRPr lang="en-ZA" dirty="0"/>
          </a:p>
        </p:txBody>
      </p:sp>
      <p:sp>
        <p:nvSpPr>
          <p:cNvPr id="3" name="Content Placeholder 2"/>
          <p:cNvSpPr>
            <a:spLocks noGrp="1"/>
          </p:cNvSpPr>
          <p:nvPr>
            <p:ph idx="1"/>
          </p:nvPr>
        </p:nvSpPr>
        <p:spPr/>
        <p:txBody>
          <a:bodyPr/>
          <a:lstStyle/>
          <a:p>
            <a:r>
              <a:rPr lang="en-ZA" sz="2400" dirty="0" smtClean="0"/>
              <a:t>Silver bullets to address all the worlds ills</a:t>
            </a:r>
          </a:p>
          <a:p>
            <a:endParaRPr lang="en-ZA" sz="2400" dirty="0"/>
          </a:p>
          <a:p>
            <a:r>
              <a:rPr lang="en-ZA" sz="2400" dirty="0" smtClean="0"/>
              <a:t>Circles of love around mountains of free flowing money</a:t>
            </a:r>
          </a:p>
          <a:p>
            <a:endParaRPr lang="en-ZA" sz="2400" dirty="0"/>
          </a:p>
          <a:p>
            <a:r>
              <a:rPr lang="en-ZA" sz="2400" dirty="0" smtClean="0"/>
              <a:t>Short cuts for easy implementation</a:t>
            </a:r>
          </a:p>
          <a:p>
            <a:endParaRPr lang="en-ZA" sz="2400" dirty="0"/>
          </a:p>
          <a:p>
            <a:r>
              <a:rPr lang="en-ZA" sz="2400" dirty="0" smtClean="0"/>
              <a:t>A group of people and organisations that miraculously  mesh and  suddenly have the same mandate, priorities and concerns</a:t>
            </a:r>
            <a:endParaRPr lang="en-ZA" sz="2400" dirty="0"/>
          </a:p>
        </p:txBody>
      </p:sp>
    </p:spTree>
    <p:extLst>
      <p:ext uri="{BB962C8B-B14F-4D97-AF65-F5344CB8AC3E}">
        <p14:creationId xmlns:p14="http://schemas.microsoft.com/office/powerpoint/2010/main" val="2849110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Partnerships can be…..</a:t>
            </a:r>
            <a:endParaRPr lang="en-ZA" dirty="0"/>
          </a:p>
        </p:txBody>
      </p:sp>
      <p:sp>
        <p:nvSpPr>
          <p:cNvPr id="3" name="Content Placeholder 2"/>
          <p:cNvSpPr>
            <a:spLocks noGrp="1"/>
          </p:cNvSpPr>
          <p:nvPr>
            <p:ph idx="1"/>
          </p:nvPr>
        </p:nvSpPr>
        <p:spPr>
          <a:xfrm>
            <a:off x="533400" y="1340768"/>
            <a:ext cx="8153400" cy="4785395"/>
          </a:xfrm>
        </p:spPr>
        <p:txBody>
          <a:bodyPr/>
          <a:lstStyle/>
          <a:p>
            <a:r>
              <a:rPr lang="en-ZA" sz="2400" dirty="0" smtClean="0"/>
              <a:t>A pool of expertise that can accelerate implementation when the goal is well understood</a:t>
            </a:r>
          </a:p>
          <a:p>
            <a:endParaRPr lang="en-ZA" sz="2400" dirty="0"/>
          </a:p>
          <a:p>
            <a:r>
              <a:rPr lang="en-ZA" sz="2400" dirty="0" smtClean="0"/>
              <a:t>A platform to initiate change that can be owned and sustained across sectors</a:t>
            </a:r>
          </a:p>
          <a:p>
            <a:endParaRPr lang="en-ZA" sz="2400" dirty="0" smtClean="0"/>
          </a:p>
          <a:p>
            <a:r>
              <a:rPr lang="en-ZA" sz="2400" dirty="0" smtClean="0"/>
              <a:t>An avenue to unblock barriers to seemingly complicated challenges</a:t>
            </a:r>
          </a:p>
          <a:p>
            <a:endParaRPr lang="en-ZA" sz="2400" dirty="0"/>
          </a:p>
          <a:p>
            <a:r>
              <a:rPr lang="en-ZA" sz="2400" dirty="0" smtClean="0"/>
              <a:t>A financial resource that demands accountability and impact</a:t>
            </a:r>
            <a:endParaRPr lang="en-ZA" sz="2400" dirty="0"/>
          </a:p>
          <a:p>
            <a:endParaRPr lang="en-ZA" dirty="0"/>
          </a:p>
        </p:txBody>
      </p:sp>
    </p:spTree>
    <p:extLst>
      <p:ext uri="{BB962C8B-B14F-4D97-AF65-F5344CB8AC3E}">
        <p14:creationId xmlns:p14="http://schemas.microsoft.com/office/powerpoint/2010/main" val="2003586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Key Factors for Successful Partnerships</a:t>
            </a:r>
            <a:endParaRPr lang="en-ZA" dirty="0"/>
          </a:p>
        </p:txBody>
      </p:sp>
      <p:sp>
        <p:nvSpPr>
          <p:cNvPr id="3" name="Content Placeholder 2"/>
          <p:cNvSpPr>
            <a:spLocks noGrp="1"/>
          </p:cNvSpPr>
          <p:nvPr>
            <p:ph idx="1"/>
          </p:nvPr>
        </p:nvSpPr>
        <p:spPr>
          <a:xfrm>
            <a:off x="532186" y="1412776"/>
            <a:ext cx="8153400" cy="4425355"/>
          </a:xfrm>
        </p:spPr>
        <p:txBody>
          <a:bodyPr/>
          <a:lstStyle/>
          <a:p>
            <a:r>
              <a:rPr lang="en-ZA" sz="2400" dirty="0" smtClean="0"/>
              <a:t>Successful Partnerships for development are made possible by:</a:t>
            </a:r>
          </a:p>
          <a:p>
            <a:pPr lvl="1">
              <a:spcAft>
                <a:spcPts val="600"/>
              </a:spcAft>
              <a:buFont typeface="Courier New" panose="02070309020205020404" pitchFamily="49" charset="0"/>
              <a:buChar char="o"/>
            </a:pPr>
            <a:r>
              <a:rPr lang="en-ZA" sz="2200" dirty="0"/>
              <a:t>Common vision  - recognition of water as a critical risk for economic, social and environmental </a:t>
            </a:r>
            <a:r>
              <a:rPr lang="en-ZA" sz="2200" dirty="0" smtClean="0"/>
              <a:t>sustainability</a:t>
            </a:r>
            <a:endParaRPr lang="en-ZA" sz="2200" dirty="0"/>
          </a:p>
          <a:p>
            <a:pPr lvl="1">
              <a:spcAft>
                <a:spcPts val="600"/>
              </a:spcAft>
              <a:buFont typeface="Courier New" panose="02070309020205020404" pitchFamily="49" charset="0"/>
              <a:buChar char="o"/>
            </a:pPr>
            <a:r>
              <a:rPr lang="en-ZA" sz="2200" dirty="0"/>
              <a:t>Shared understanding of issues to be addressed </a:t>
            </a:r>
          </a:p>
          <a:p>
            <a:pPr lvl="1">
              <a:spcAft>
                <a:spcPts val="600"/>
              </a:spcAft>
              <a:buFont typeface="Courier New" panose="02070309020205020404" pitchFamily="49" charset="0"/>
              <a:buChar char="o"/>
            </a:pPr>
            <a:r>
              <a:rPr lang="en-ZA" sz="2200" dirty="0"/>
              <a:t>Negotiated priorities – not just good for one but good for </a:t>
            </a:r>
            <a:r>
              <a:rPr lang="en-ZA" sz="2200" dirty="0" smtClean="0"/>
              <a:t>all</a:t>
            </a:r>
            <a:endParaRPr lang="en-ZA" sz="2200" dirty="0"/>
          </a:p>
          <a:p>
            <a:pPr lvl="1">
              <a:spcAft>
                <a:spcPts val="600"/>
              </a:spcAft>
              <a:buFont typeface="Courier New" panose="02070309020205020404" pitchFamily="49" charset="0"/>
              <a:buChar char="o"/>
            </a:pPr>
            <a:r>
              <a:rPr lang="en-ZA" sz="2200" dirty="0"/>
              <a:t>Trust between partners – integrity of role </a:t>
            </a:r>
            <a:r>
              <a:rPr lang="en-ZA" sz="2200" dirty="0" smtClean="0"/>
              <a:t>players</a:t>
            </a:r>
            <a:endParaRPr lang="en-ZA" sz="2200" dirty="0"/>
          </a:p>
          <a:p>
            <a:pPr lvl="1">
              <a:spcAft>
                <a:spcPts val="600"/>
              </a:spcAft>
              <a:buFont typeface="Courier New" panose="02070309020205020404" pitchFamily="49" charset="0"/>
              <a:buChar char="o"/>
            </a:pPr>
            <a:r>
              <a:rPr lang="en-ZA" sz="2200" dirty="0"/>
              <a:t>Champions – decisions must be made and responsibility taken</a:t>
            </a:r>
          </a:p>
          <a:p>
            <a:endParaRPr lang="en-ZA" dirty="0"/>
          </a:p>
        </p:txBody>
      </p:sp>
    </p:spTree>
    <p:extLst>
      <p:ext uri="{BB962C8B-B14F-4D97-AF65-F5344CB8AC3E}">
        <p14:creationId xmlns:p14="http://schemas.microsoft.com/office/powerpoint/2010/main" val="1911167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Lessons Learnt for Water Stewardship</a:t>
            </a:r>
            <a:endParaRPr lang="en-ZA" dirty="0"/>
          </a:p>
        </p:txBody>
      </p:sp>
      <p:sp>
        <p:nvSpPr>
          <p:cNvPr id="3" name="Content Placeholder 2"/>
          <p:cNvSpPr>
            <a:spLocks noGrp="1"/>
          </p:cNvSpPr>
          <p:nvPr>
            <p:ph idx="1"/>
          </p:nvPr>
        </p:nvSpPr>
        <p:spPr>
          <a:xfrm>
            <a:off x="555356" y="1268760"/>
            <a:ext cx="8153400" cy="5400600"/>
          </a:xfrm>
        </p:spPr>
        <p:txBody>
          <a:bodyPr/>
          <a:lstStyle/>
          <a:p>
            <a:r>
              <a:rPr lang="en-ZA" sz="1900" dirty="0" smtClean="0"/>
              <a:t>Water stewardship is about leadership and mitigating shared risk</a:t>
            </a:r>
          </a:p>
          <a:p>
            <a:pPr marL="0" indent="0">
              <a:buNone/>
            </a:pPr>
            <a:endParaRPr lang="en-ZA" sz="1900" dirty="0" smtClean="0"/>
          </a:p>
          <a:p>
            <a:r>
              <a:rPr lang="en-ZA" sz="1900" dirty="0" smtClean="0"/>
              <a:t>In order to accelerate action, incentives are required for both public and private sector</a:t>
            </a:r>
          </a:p>
          <a:p>
            <a:endParaRPr lang="en-ZA" sz="1900" dirty="0" smtClean="0"/>
          </a:p>
          <a:p>
            <a:r>
              <a:rPr lang="en-ZA" sz="1900" dirty="0" smtClean="0"/>
              <a:t>Local champions and mobilisers are necessary</a:t>
            </a:r>
          </a:p>
          <a:p>
            <a:endParaRPr lang="en-ZA" sz="1900" dirty="0" smtClean="0"/>
          </a:p>
          <a:p>
            <a:r>
              <a:rPr lang="en-ZA" sz="1900" dirty="0" smtClean="0"/>
              <a:t>Multiple funding sources – cross sectoral collaboration and complementary partners</a:t>
            </a:r>
          </a:p>
          <a:p>
            <a:endParaRPr lang="en-ZA" sz="1900" dirty="0" smtClean="0"/>
          </a:p>
          <a:p>
            <a:r>
              <a:rPr lang="en-ZA" sz="1900" dirty="0" smtClean="0"/>
              <a:t>Budget priority shifts are required: sustainability, reducing losses, pollution control</a:t>
            </a:r>
          </a:p>
          <a:p>
            <a:endParaRPr lang="en-ZA" sz="1900" b="1" dirty="0" smtClean="0"/>
          </a:p>
          <a:p>
            <a:r>
              <a:rPr lang="en-ZA" sz="1900" dirty="0" smtClean="0"/>
              <a:t>We must move from water stewardship being in the domain of philanthropy – structure projects with take off agreements and equity from private sector</a:t>
            </a:r>
            <a:endParaRPr lang="en-ZA" sz="1900" dirty="0"/>
          </a:p>
        </p:txBody>
      </p:sp>
    </p:spTree>
    <p:extLst>
      <p:ext uri="{BB962C8B-B14F-4D97-AF65-F5344CB8AC3E}">
        <p14:creationId xmlns:p14="http://schemas.microsoft.com/office/powerpoint/2010/main" val="1851486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96752"/>
            <a:ext cx="8153400" cy="5184576"/>
          </a:xfrm>
        </p:spPr>
        <p:txBody>
          <a:bodyPr/>
          <a:lstStyle/>
          <a:p>
            <a:pPr marL="0" indent="0">
              <a:spcBef>
                <a:spcPct val="0"/>
              </a:spcBef>
              <a:buNone/>
            </a:pPr>
            <a:r>
              <a:rPr lang="en-ZA" sz="3200" b="1" dirty="0">
                <a:solidFill>
                  <a:srgbClr val="249ADA"/>
                </a:solidFill>
                <a:latin typeface="+mj-lt"/>
                <a:ea typeface="+mj-ea"/>
                <a:cs typeface="+mj-cs"/>
              </a:rPr>
              <a:t>Our d</a:t>
            </a:r>
            <a:r>
              <a:rPr lang="en-ZA" sz="3200" b="1" dirty="0" smtClean="0">
                <a:solidFill>
                  <a:srgbClr val="249ADA"/>
                </a:solidFill>
                <a:latin typeface="+mj-lt"/>
                <a:ea typeface="+mj-ea"/>
                <a:cs typeface="+mj-cs"/>
              </a:rPr>
              <a:t>iversity </a:t>
            </a:r>
            <a:r>
              <a:rPr lang="en-ZA" sz="3200" b="1" dirty="0">
                <a:solidFill>
                  <a:srgbClr val="249ADA"/>
                </a:solidFill>
                <a:latin typeface="+mj-lt"/>
                <a:ea typeface="+mj-ea"/>
                <a:cs typeface="+mj-cs"/>
              </a:rPr>
              <a:t>in </a:t>
            </a:r>
            <a:r>
              <a:rPr lang="en-ZA" sz="3200" b="1" dirty="0" smtClean="0">
                <a:solidFill>
                  <a:srgbClr val="249ADA"/>
                </a:solidFill>
                <a:latin typeface="+mj-lt"/>
                <a:ea typeface="+mj-ea"/>
                <a:cs typeface="+mj-cs"/>
              </a:rPr>
              <a:t>perspective</a:t>
            </a:r>
          </a:p>
          <a:p>
            <a:pPr marL="0" indent="0">
              <a:spcBef>
                <a:spcPct val="0"/>
              </a:spcBef>
              <a:buNone/>
            </a:pPr>
            <a:endParaRPr lang="en-ZA" sz="3200" b="1" dirty="0">
              <a:solidFill>
                <a:srgbClr val="249ADA"/>
              </a:solidFill>
              <a:latin typeface="+mj-lt"/>
              <a:ea typeface="+mj-ea"/>
              <a:cs typeface="+mj-cs"/>
            </a:endParaRPr>
          </a:p>
          <a:p>
            <a:pPr marL="0" indent="0">
              <a:spcBef>
                <a:spcPct val="0"/>
              </a:spcBef>
              <a:buNone/>
            </a:pPr>
            <a:endParaRPr lang="en-ZA" sz="3200" b="1" dirty="0">
              <a:solidFill>
                <a:srgbClr val="249ADA"/>
              </a:solidFill>
              <a:latin typeface="+mj-lt"/>
              <a:ea typeface="+mj-ea"/>
              <a:cs typeface="+mj-cs"/>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600" y="1916832"/>
            <a:ext cx="5559222" cy="3705275"/>
          </a:xfrm>
          <a:prstGeom prst="rect">
            <a:avLst/>
          </a:prstGeom>
        </p:spPr>
      </p:pic>
      <p:sp>
        <p:nvSpPr>
          <p:cNvPr id="5" name="Rectangle 4"/>
          <p:cNvSpPr/>
          <p:nvPr/>
        </p:nvSpPr>
        <p:spPr>
          <a:xfrm>
            <a:off x="6228184" y="5924436"/>
            <a:ext cx="2644250" cy="584775"/>
          </a:xfrm>
          <a:prstGeom prst="rect">
            <a:avLst/>
          </a:prstGeom>
        </p:spPr>
        <p:txBody>
          <a:bodyPr wrap="none">
            <a:spAutoFit/>
          </a:bodyPr>
          <a:lstStyle/>
          <a:p>
            <a:pPr>
              <a:spcBef>
                <a:spcPct val="0"/>
              </a:spcBef>
            </a:pPr>
            <a:r>
              <a:rPr lang="en-ZA" sz="3200" b="1" dirty="0">
                <a:solidFill>
                  <a:srgbClr val="249ADA"/>
                </a:solidFill>
              </a:rPr>
              <a:t>i</a:t>
            </a:r>
            <a:r>
              <a:rPr lang="en-ZA" sz="3200" b="1" dirty="0" smtClean="0">
                <a:solidFill>
                  <a:srgbClr val="249ADA"/>
                </a:solidFill>
              </a:rPr>
              <a:t>s our strength</a:t>
            </a:r>
            <a:endParaRPr lang="en-ZA" sz="3200" b="1" dirty="0">
              <a:solidFill>
                <a:srgbClr val="249ADA"/>
              </a:solidFill>
            </a:endParaRPr>
          </a:p>
        </p:txBody>
      </p:sp>
    </p:spTree>
    <p:extLst>
      <p:ext uri="{BB962C8B-B14F-4D97-AF65-F5344CB8AC3E}">
        <p14:creationId xmlns:p14="http://schemas.microsoft.com/office/powerpoint/2010/main" val="1623074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But…….</a:t>
            </a:r>
            <a:endParaRPr lang="en-ZA"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520" y="1340768"/>
            <a:ext cx="8640960" cy="5256584"/>
          </a:xfrm>
        </p:spPr>
      </p:pic>
    </p:spTree>
    <p:extLst>
      <p:ext uri="{BB962C8B-B14F-4D97-AF65-F5344CB8AC3E}">
        <p14:creationId xmlns:p14="http://schemas.microsoft.com/office/powerpoint/2010/main" val="1068330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32" y="4275646"/>
            <a:ext cx="9145232" cy="369332"/>
          </a:xfrm>
          <a:prstGeom prst="rect">
            <a:avLst/>
          </a:prstGeom>
          <a:solidFill>
            <a:srgbClr val="00863D"/>
          </a:solidFill>
        </p:spPr>
        <p:txBody>
          <a:bodyPr wrap="square" rtlCol="0">
            <a:spAutoFit/>
          </a:bodyPr>
          <a:lstStyle/>
          <a:p>
            <a:endParaRPr lang="en-GB" dirty="0"/>
          </a:p>
        </p:txBody>
      </p:sp>
      <p:sp>
        <p:nvSpPr>
          <p:cNvPr id="3" name="TextBox 2"/>
          <p:cNvSpPr txBox="1"/>
          <p:nvPr/>
        </p:nvSpPr>
        <p:spPr>
          <a:xfrm>
            <a:off x="2483044" y="2110790"/>
            <a:ext cx="4752528" cy="1107996"/>
          </a:xfrm>
          <a:prstGeom prst="rect">
            <a:avLst/>
          </a:prstGeom>
          <a:noFill/>
        </p:spPr>
        <p:txBody>
          <a:bodyPr wrap="square" rtlCol="0">
            <a:spAutoFit/>
          </a:bodyPr>
          <a:lstStyle/>
          <a:p>
            <a:r>
              <a:rPr lang="en-GB" sz="6600" b="1" dirty="0" smtClean="0">
                <a:solidFill>
                  <a:srgbClr val="249ADA"/>
                </a:solidFill>
              </a:rPr>
              <a:t>Thank you </a:t>
            </a:r>
            <a:endParaRPr lang="en-GB" sz="6600" b="1" dirty="0">
              <a:solidFill>
                <a:srgbClr val="249ADA"/>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9991" y="5857632"/>
            <a:ext cx="2904009" cy="847091"/>
          </a:xfrm>
          <a:prstGeom prst="rect">
            <a:avLst/>
          </a:prstGeom>
          <a:noFill/>
          <a:ln w="9525">
            <a:noFill/>
            <a:miter lim="800000"/>
            <a:headEnd/>
            <a:tailEnd/>
          </a:ln>
        </p:spPr>
      </p:pic>
      <p:sp>
        <p:nvSpPr>
          <p:cNvPr id="7" name="TextBox 6"/>
          <p:cNvSpPr txBox="1"/>
          <p:nvPr/>
        </p:nvSpPr>
        <p:spPr>
          <a:xfrm>
            <a:off x="467542" y="4707478"/>
            <a:ext cx="8496946" cy="646331"/>
          </a:xfrm>
          <a:prstGeom prst="rect">
            <a:avLst/>
          </a:prstGeom>
          <a:noFill/>
        </p:spPr>
        <p:txBody>
          <a:bodyPr wrap="square" rtlCol="0">
            <a:spAutoFit/>
          </a:bodyPr>
          <a:lstStyle/>
          <a:p>
            <a:r>
              <a:rPr lang="en-GB" dirty="0" smtClean="0"/>
              <a:t>A partnership </a:t>
            </a:r>
            <a:r>
              <a:rPr lang="en-GB" dirty="0"/>
              <a:t>between </a:t>
            </a:r>
            <a:r>
              <a:rPr lang="en-GB" dirty="0" smtClean="0"/>
              <a:t>the Department </a:t>
            </a:r>
            <a:r>
              <a:rPr lang="en-GB" dirty="0"/>
              <a:t>of Water and </a:t>
            </a:r>
            <a:r>
              <a:rPr lang="en-GB" dirty="0" smtClean="0"/>
              <a:t>Sanitation,  </a:t>
            </a:r>
            <a:r>
              <a:rPr lang="en-GB" dirty="0"/>
              <a:t>the private sector and civil society working collectively to close </a:t>
            </a:r>
            <a:r>
              <a:rPr lang="en-GB" dirty="0" smtClean="0"/>
              <a:t>the national water gap</a:t>
            </a:r>
            <a:endParaRPr lang="en-GB" dirty="0"/>
          </a:p>
        </p:txBody>
      </p:sp>
      <p:pic>
        <p:nvPicPr>
          <p:cNvPr id="8" name="Picture 2" descr="DWAS Logo 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2" y="5771589"/>
            <a:ext cx="29241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639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SWPN   Overview</a:t>
            </a:r>
            <a:endParaRPr lang="en-ZA" dirty="0"/>
          </a:p>
        </p:txBody>
      </p:sp>
      <p:sp>
        <p:nvSpPr>
          <p:cNvPr id="3" name="Content Placeholder 2"/>
          <p:cNvSpPr>
            <a:spLocks noGrp="1"/>
          </p:cNvSpPr>
          <p:nvPr>
            <p:ph idx="1"/>
          </p:nvPr>
        </p:nvSpPr>
        <p:spPr>
          <a:xfrm>
            <a:off x="683568" y="1196752"/>
            <a:ext cx="8153400" cy="4425355"/>
          </a:xfrm>
        </p:spPr>
        <p:txBody>
          <a:bodyPr/>
          <a:lstStyle/>
          <a:p>
            <a:r>
              <a:rPr lang="en-ZA" sz="1900" dirty="0"/>
              <a:t>Initiative of Minister of </a:t>
            </a:r>
            <a:r>
              <a:rPr lang="en-ZA" sz="1900" dirty="0" smtClean="0"/>
              <a:t>DWS – 2011</a:t>
            </a:r>
          </a:p>
          <a:p>
            <a:endParaRPr lang="en-ZA" sz="1900" dirty="0"/>
          </a:p>
          <a:p>
            <a:r>
              <a:rPr lang="en-ZA" sz="1900" dirty="0"/>
              <a:t>Partnership between </a:t>
            </a:r>
            <a:r>
              <a:rPr lang="en-ZA" b="1" dirty="0" smtClean="0">
                <a:solidFill>
                  <a:srgbClr val="229ADA"/>
                </a:solidFill>
              </a:rPr>
              <a:t>public/ private and civil society</a:t>
            </a:r>
            <a:r>
              <a:rPr lang="en-ZA" b="1" dirty="0" smtClean="0">
                <a:solidFill>
                  <a:srgbClr val="C00000"/>
                </a:solidFill>
              </a:rPr>
              <a:t> </a:t>
            </a:r>
            <a:r>
              <a:rPr lang="en-ZA" sz="1900" dirty="0" smtClean="0"/>
              <a:t>sectors aimed at closing the 17 % water </a:t>
            </a:r>
            <a:r>
              <a:rPr lang="en-ZA" sz="1900" dirty="0"/>
              <a:t>gap by </a:t>
            </a:r>
            <a:r>
              <a:rPr lang="en-ZA" sz="1900" dirty="0" smtClean="0"/>
              <a:t>2030</a:t>
            </a:r>
          </a:p>
          <a:p>
            <a:endParaRPr lang="en-ZA" sz="1900" dirty="0" smtClean="0"/>
          </a:p>
          <a:p>
            <a:r>
              <a:rPr lang="en-ZA" sz="1900" dirty="0" smtClean="0"/>
              <a:t>SWPN is a voluntary engagement platform where the private, public and civil society partners can contribute to the development and implementation of effective and innovative solutions to water  and sanitation challenges in South Africa</a:t>
            </a:r>
          </a:p>
          <a:p>
            <a:endParaRPr lang="en-ZA" sz="1900" dirty="0"/>
          </a:p>
          <a:p>
            <a:r>
              <a:rPr lang="en-ZA" sz="1900" dirty="0" smtClean="0"/>
              <a:t>SWPN provides access </a:t>
            </a:r>
            <a:r>
              <a:rPr lang="en-ZA" sz="1900" dirty="0"/>
              <a:t>to decision-makers to ensure achievements have wide </a:t>
            </a:r>
            <a:r>
              <a:rPr lang="en-ZA" sz="1900" dirty="0" smtClean="0"/>
              <a:t>impact</a:t>
            </a:r>
          </a:p>
          <a:p>
            <a:endParaRPr lang="en-ZA" sz="1900" dirty="0"/>
          </a:p>
          <a:p>
            <a:r>
              <a:rPr lang="en-ZA" sz="1900" dirty="0"/>
              <a:t>Measure of success: volume of </a:t>
            </a:r>
            <a:r>
              <a:rPr lang="en-ZA" sz="1900" dirty="0" smtClean="0"/>
              <a:t>water saved and potentially </a:t>
            </a:r>
            <a:r>
              <a:rPr lang="en-ZA" sz="1900" dirty="0"/>
              <a:t>made available for new </a:t>
            </a:r>
            <a:r>
              <a:rPr lang="en-ZA" sz="1900" dirty="0" smtClean="0"/>
              <a:t>users</a:t>
            </a:r>
          </a:p>
          <a:p>
            <a:endParaRPr lang="en-ZA" sz="1900" dirty="0"/>
          </a:p>
          <a:p>
            <a:r>
              <a:rPr lang="en-ZA" sz="1900" dirty="0"/>
              <a:t>Practical actions implemented in the short term, impact in long term</a:t>
            </a:r>
          </a:p>
          <a:p>
            <a:endParaRPr lang="en-ZA" dirty="0"/>
          </a:p>
        </p:txBody>
      </p:sp>
    </p:spTree>
    <p:extLst>
      <p:ext uri="{BB962C8B-B14F-4D97-AF65-F5344CB8AC3E}">
        <p14:creationId xmlns:p14="http://schemas.microsoft.com/office/powerpoint/2010/main" val="286992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42925"/>
            <a:ext cx="3224213" cy="306388"/>
          </a:xfrm>
          <a:prstGeom prst="rect">
            <a:avLst/>
          </a:prstGeom>
          <a:solidFill>
            <a:schemeClr val="accent1">
              <a:lumMod val="50000"/>
              <a:alpha val="69804"/>
            </a:schemeClr>
          </a:solidFill>
          <a:ln>
            <a:solidFill>
              <a:schemeClr val="tx2">
                <a:lumMod val="50000"/>
              </a:schemeClr>
            </a:solidFill>
          </a:ln>
        </p:spPr>
        <p:txBody>
          <a:bodyPr>
            <a:spAutoFit/>
          </a:bodyPr>
          <a:lstStyle/>
          <a:p>
            <a:pPr algn="ctr">
              <a:defRPr/>
            </a:pPr>
            <a:r>
              <a:rPr lang="en-GB" sz="1400" dirty="0"/>
              <a:t>STEERCOM</a:t>
            </a:r>
          </a:p>
        </p:txBody>
      </p:sp>
      <p:sp>
        <p:nvSpPr>
          <p:cNvPr id="6" name="TextBox 5"/>
          <p:cNvSpPr txBox="1"/>
          <p:nvPr/>
        </p:nvSpPr>
        <p:spPr>
          <a:xfrm>
            <a:off x="2081213" y="908050"/>
            <a:ext cx="935037" cy="522288"/>
          </a:xfrm>
          <a:prstGeom prst="rect">
            <a:avLst/>
          </a:prstGeom>
          <a:solidFill>
            <a:schemeClr val="accent1">
              <a:lumMod val="60000"/>
              <a:lumOff val="40000"/>
            </a:schemeClr>
          </a:solidFill>
          <a:ln>
            <a:solidFill>
              <a:schemeClr val="tx2">
                <a:lumMod val="50000"/>
              </a:schemeClr>
            </a:solidFill>
          </a:ln>
        </p:spPr>
        <p:txBody>
          <a:bodyPr>
            <a:spAutoFit/>
          </a:bodyPr>
          <a:lstStyle/>
          <a:p>
            <a:pPr algn="ctr">
              <a:defRPr/>
            </a:pPr>
            <a:r>
              <a:rPr lang="en-GB" sz="1400" dirty="0"/>
              <a:t>CORE </a:t>
            </a:r>
          </a:p>
          <a:p>
            <a:pPr algn="ctr">
              <a:defRPr/>
            </a:pPr>
            <a:r>
              <a:rPr lang="en-GB" sz="1400" dirty="0"/>
              <a:t>COs</a:t>
            </a:r>
          </a:p>
        </p:txBody>
      </p:sp>
      <p:sp>
        <p:nvSpPr>
          <p:cNvPr id="7" name="TextBox 6"/>
          <p:cNvSpPr txBox="1"/>
          <p:nvPr/>
        </p:nvSpPr>
        <p:spPr>
          <a:xfrm>
            <a:off x="1390650" y="908050"/>
            <a:ext cx="642938" cy="522288"/>
          </a:xfrm>
          <a:prstGeom prst="rect">
            <a:avLst/>
          </a:prstGeom>
          <a:solidFill>
            <a:schemeClr val="accent1">
              <a:lumMod val="60000"/>
              <a:lumOff val="40000"/>
            </a:schemeClr>
          </a:solidFill>
          <a:ln>
            <a:solidFill>
              <a:schemeClr val="tx2">
                <a:lumMod val="50000"/>
              </a:schemeClr>
            </a:solidFill>
          </a:ln>
        </p:spPr>
        <p:txBody>
          <a:bodyPr>
            <a:spAutoFit/>
          </a:bodyPr>
          <a:lstStyle/>
          <a:p>
            <a:pPr algn="ctr">
              <a:defRPr/>
            </a:pPr>
            <a:r>
              <a:rPr lang="en-GB" sz="1400" dirty="0" smtClean="0"/>
              <a:t>DWS</a:t>
            </a:r>
            <a:endParaRPr lang="en-GB" sz="1400" dirty="0"/>
          </a:p>
          <a:p>
            <a:pPr algn="ctr">
              <a:defRPr/>
            </a:pPr>
            <a:endParaRPr lang="en-GB" sz="1400" dirty="0"/>
          </a:p>
        </p:txBody>
      </p:sp>
      <p:sp>
        <p:nvSpPr>
          <p:cNvPr id="8" name="TextBox 7"/>
          <p:cNvSpPr txBox="1"/>
          <p:nvPr/>
        </p:nvSpPr>
        <p:spPr>
          <a:xfrm>
            <a:off x="749300" y="908050"/>
            <a:ext cx="606425" cy="522288"/>
          </a:xfrm>
          <a:prstGeom prst="rect">
            <a:avLst/>
          </a:prstGeom>
          <a:solidFill>
            <a:schemeClr val="accent1">
              <a:lumMod val="60000"/>
              <a:lumOff val="40000"/>
            </a:schemeClr>
          </a:solidFill>
          <a:ln>
            <a:solidFill>
              <a:schemeClr val="tx2">
                <a:lumMod val="50000"/>
              </a:schemeClr>
            </a:solidFill>
          </a:ln>
        </p:spPr>
        <p:txBody>
          <a:bodyPr>
            <a:spAutoFit/>
          </a:bodyPr>
          <a:lstStyle/>
          <a:p>
            <a:pPr algn="ctr">
              <a:defRPr/>
            </a:pPr>
            <a:r>
              <a:rPr lang="en-GB" sz="1400" dirty="0"/>
              <a:t>WRG</a:t>
            </a:r>
          </a:p>
          <a:p>
            <a:pPr algn="ctr">
              <a:defRPr/>
            </a:pPr>
            <a:endParaRPr lang="en-GB" sz="1400" dirty="0"/>
          </a:p>
        </p:txBody>
      </p:sp>
      <p:sp>
        <p:nvSpPr>
          <p:cNvPr id="13" name="TextBox 12"/>
          <p:cNvSpPr txBox="1"/>
          <p:nvPr/>
        </p:nvSpPr>
        <p:spPr>
          <a:xfrm>
            <a:off x="717550" y="2578100"/>
            <a:ext cx="2217738" cy="307975"/>
          </a:xfrm>
          <a:prstGeom prst="rect">
            <a:avLst/>
          </a:prstGeom>
          <a:solidFill>
            <a:schemeClr val="accent1">
              <a:lumMod val="50000"/>
              <a:alpha val="69804"/>
            </a:schemeClr>
          </a:solidFill>
          <a:ln>
            <a:solidFill>
              <a:schemeClr val="tx2">
                <a:lumMod val="50000"/>
              </a:schemeClr>
            </a:solidFill>
          </a:ln>
        </p:spPr>
        <p:txBody>
          <a:bodyPr>
            <a:spAutoFit/>
          </a:bodyPr>
          <a:lstStyle/>
          <a:p>
            <a:pPr algn="ctr">
              <a:defRPr/>
            </a:pPr>
            <a:r>
              <a:rPr lang="en-GB" sz="1400" dirty="0"/>
              <a:t>Working Groups</a:t>
            </a:r>
          </a:p>
        </p:txBody>
      </p:sp>
      <p:sp>
        <p:nvSpPr>
          <p:cNvPr id="14" name="TextBox 13"/>
          <p:cNvSpPr txBox="1"/>
          <p:nvPr/>
        </p:nvSpPr>
        <p:spPr>
          <a:xfrm>
            <a:off x="1446213" y="2935288"/>
            <a:ext cx="1489075" cy="307975"/>
          </a:xfrm>
          <a:prstGeom prst="rect">
            <a:avLst/>
          </a:prstGeom>
          <a:solidFill>
            <a:schemeClr val="accent1">
              <a:lumMod val="60000"/>
              <a:lumOff val="40000"/>
            </a:schemeClr>
          </a:solidFill>
          <a:ln>
            <a:solidFill>
              <a:schemeClr val="tx2">
                <a:lumMod val="50000"/>
              </a:schemeClr>
            </a:solidFill>
          </a:ln>
        </p:spPr>
        <p:txBody>
          <a:bodyPr>
            <a:spAutoFit/>
          </a:bodyPr>
          <a:lstStyle/>
          <a:p>
            <a:pPr algn="ctr">
              <a:defRPr/>
            </a:pPr>
            <a:r>
              <a:rPr lang="en-GB" sz="1400" dirty="0"/>
              <a:t>COMPANIES</a:t>
            </a:r>
          </a:p>
        </p:txBody>
      </p:sp>
      <p:sp>
        <p:nvSpPr>
          <p:cNvPr id="15" name="TextBox 14"/>
          <p:cNvSpPr txBox="1"/>
          <p:nvPr/>
        </p:nvSpPr>
        <p:spPr>
          <a:xfrm>
            <a:off x="715963" y="2935288"/>
            <a:ext cx="703262" cy="307975"/>
          </a:xfrm>
          <a:prstGeom prst="rect">
            <a:avLst/>
          </a:prstGeom>
          <a:solidFill>
            <a:schemeClr val="accent1">
              <a:lumMod val="60000"/>
              <a:lumOff val="40000"/>
            </a:schemeClr>
          </a:solidFill>
          <a:ln>
            <a:solidFill>
              <a:schemeClr val="tx2">
                <a:lumMod val="50000"/>
              </a:schemeClr>
            </a:solidFill>
          </a:ln>
        </p:spPr>
        <p:txBody>
          <a:bodyPr>
            <a:spAutoFit/>
          </a:bodyPr>
          <a:lstStyle/>
          <a:p>
            <a:pPr algn="ctr">
              <a:defRPr/>
            </a:pPr>
            <a:r>
              <a:rPr lang="en-GB" sz="1400" dirty="0" smtClean="0"/>
              <a:t>DWS</a:t>
            </a:r>
            <a:endParaRPr lang="en-GB" sz="1400" dirty="0"/>
          </a:p>
        </p:txBody>
      </p:sp>
      <p:sp>
        <p:nvSpPr>
          <p:cNvPr id="17" name="TextBox 16"/>
          <p:cNvSpPr txBox="1"/>
          <p:nvPr/>
        </p:nvSpPr>
        <p:spPr>
          <a:xfrm>
            <a:off x="700088" y="4462463"/>
            <a:ext cx="2235200" cy="307975"/>
          </a:xfrm>
          <a:prstGeom prst="rect">
            <a:avLst/>
          </a:prstGeom>
          <a:solidFill>
            <a:schemeClr val="accent1">
              <a:lumMod val="50000"/>
              <a:alpha val="69804"/>
            </a:schemeClr>
          </a:solidFill>
          <a:ln>
            <a:solidFill>
              <a:schemeClr val="tx2">
                <a:lumMod val="50000"/>
              </a:schemeClr>
            </a:solidFill>
          </a:ln>
        </p:spPr>
        <p:txBody>
          <a:bodyPr>
            <a:spAutoFit/>
          </a:bodyPr>
          <a:lstStyle/>
          <a:p>
            <a:pPr algn="ctr">
              <a:defRPr/>
            </a:pPr>
            <a:r>
              <a:rPr lang="en-GB" sz="1400" dirty="0"/>
              <a:t>Project Steering Committee</a:t>
            </a:r>
          </a:p>
        </p:txBody>
      </p:sp>
      <p:sp>
        <p:nvSpPr>
          <p:cNvPr id="19" name="TextBox 18"/>
          <p:cNvSpPr txBox="1"/>
          <p:nvPr/>
        </p:nvSpPr>
        <p:spPr>
          <a:xfrm>
            <a:off x="715963" y="4811713"/>
            <a:ext cx="579437" cy="306387"/>
          </a:xfrm>
          <a:prstGeom prst="rect">
            <a:avLst/>
          </a:prstGeom>
          <a:solidFill>
            <a:schemeClr val="accent1">
              <a:lumMod val="60000"/>
              <a:lumOff val="40000"/>
            </a:schemeClr>
          </a:solidFill>
          <a:ln>
            <a:solidFill>
              <a:schemeClr val="tx2">
                <a:lumMod val="50000"/>
              </a:schemeClr>
            </a:solidFill>
          </a:ln>
        </p:spPr>
        <p:txBody>
          <a:bodyPr>
            <a:spAutoFit/>
          </a:bodyPr>
          <a:lstStyle/>
          <a:p>
            <a:pPr algn="ctr">
              <a:defRPr/>
            </a:pPr>
            <a:r>
              <a:rPr lang="en-GB" sz="1400" dirty="0"/>
              <a:t>WG</a:t>
            </a:r>
          </a:p>
        </p:txBody>
      </p:sp>
      <p:sp>
        <p:nvSpPr>
          <p:cNvPr id="21" name="TextBox 20"/>
          <p:cNvSpPr txBox="1"/>
          <p:nvPr/>
        </p:nvSpPr>
        <p:spPr>
          <a:xfrm>
            <a:off x="1355725" y="4799013"/>
            <a:ext cx="771525" cy="317500"/>
          </a:xfrm>
          <a:prstGeom prst="rect">
            <a:avLst/>
          </a:prstGeom>
          <a:solidFill>
            <a:schemeClr val="accent1">
              <a:lumMod val="60000"/>
              <a:lumOff val="40000"/>
            </a:schemeClr>
          </a:solidFill>
          <a:ln>
            <a:solidFill>
              <a:schemeClr val="tx2">
                <a:lumMod val="50000"/>
              </a:schemeClr>
            </a:solidFill>
          </a:ln>
        </p:spPr>
        <p:txBody>
          <a:bodyPr>
            <a:spAutoFit/>
          </a:bodyPr>
          <a:lstStyle/>
          <a:p>
            <a:pPr algn="ctr">
              <a:defRPr/>
            </a:pPr>
            <a:r>
              <a:rPr lang="en-GB" sz="1400" dirty="0"/>
              <a:t>PM</a:t>
            </a:r>
          </a:p>
        </p:txBody>
      </p:sp>
      <p:sp>
        <p:nvSpPr>
          <p:cNvPr id="22" name="TextBox 21"/>
          <p:cNvSpPr txBox="1"/>
          <p:nvPr/>
        </p:nvSpPr>
        <p:spPr>
          <a:xfrm>
            <a:off x="2219325" y="4816475"/>
            <a:ext cx="715963" cy="314325"/>
          </a:xfrm>
          <a:prstGeom prst="rect">
            <a:avLst/>
          </a:prstGeom>
          <a:solidFill>
            <a:schemeClr val="accent1">
              <a:lumMod val="60000"/>
              <a:lumOff val="40000"/>
            </a:schemeClr>
          </a:solidFill>
          <a:ln>
            <a:solidFill>
              <a:schemeClr val="tx2">
                <a:lumMod val="50000"/>
              </a:schemeClr>
            </a:solidFill>
          </a:ln>
        </p:spPr>
        <p:txBody>
          <a:bodyPr>
            <a:spAutoFit/>
          </a:bodyPr>
          <a:lstStyle/>
          <a:p>
            <a:pPr algn="ctr">
              <a:defRPr/>
            </a:pPr>
            <a:r>
              <a:rPr lang="en-GB" sz="1400" dirty="0"/>
              <a:t>Funder</a:t>
            </a:r>
          </a:p>
        </p:txBody>
      </p:sp>
      <p:cxnSp>
        <p:nvCxnSpPr>
          <p:cNvPr id="24" name="Straight Connector 23"/>
          <p:cNvCxnSpPr/>
          <p:nvPr/>
        </p:nvCxnSpPr>
        <p:spPr>
          <a:xfrm>
            <a:off x="6227763" y="542925"/>
            <a:ext cx="0" cy="57594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494" name="TextBox 24"/>
          <p:cNvSpPr txBox="1">
            <a:spLocks noChangeArrowheads="1"/>
          </p:cNvSpPr>
          <p:nvPr/>
        </p:nvSpPr>
        <p:spPr bwMode="auto">
          <a:xfrm>
            <a:off x="1006475" y="1495425"/>
            <a:ext cx="541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en-US" sz="1600" b="1"/>
              <a:t>STRATEGIC DIRECTION AND CONTROL</a:t>
            </a:r>
          </a:p>
        </p:txBody>
      </p:sp>
      <p:sp>
        <p:nvSpPr>
          <p:cNvPr id="20495" name="TextBox 25"/>
          <p:cNvSpPr txBox="1">
            <a:spLocks noChangeArrowheads="1"/>
          </p:cNvSpPr>
          <p:nvPr/>
        </p:nvSpPr>
        <p:spPr bwMode="auto">
          <a:xfrm>
            <a:off x="1081088" y="3432175"/>
            <a:ext cx="5327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en-US" sz="1600" b="1"/>
              <a:t>PROJECT IDENTIFICTION AND CONTROL</a:t>
            </a:r>
          </a:p>
        </p:txBody>
      </p:sp>
      <p:sp>
        <p:nvSpPr>
          <p:cNvPr id="20496" name="TextBox 26"/>
          <p:cNvSpPr txBox="1">
            <a:spLocks noChangeArrowheads="1"/>
          </p:cNvSpPr>
          <p:nvPr/>
        </p:nvSpPr>
        <p:spPr bwMode="auto">
          <a:xfrm>
            <a:off x="1081088" y="5248275"/>
            <a:ext cx="4381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en-US" sz="1600" b="1"/>
              <a:t>PROJECT OVERSIGHT </a:t>
            </a:r>
          </a:p>
        </p:txBody>
      </p:sp>
      <p:sp>
        <p:nvSpPr>
          <p:cNvPr id="31" name="TextBox 30"/>
          <p:cNvSpPr txBox="1"/>
          <p:nvPr/>
        </p:nvSpPr>
        <p:spPr>
          <a:xfrm>
            <a:off x="6389688" y="579438"/>
            <a:ext cx="2195512" cy="307975"/>
          </a:xfrm>
          <a:prstGeom prst="rect">
            <a:avLst/>
          </a:prstGeom>
          <a:solidFill>
            <a:schemeClr val="tx1">
              <a:lumMod val="65000"/>
              <a:lumOff val="35000"/>
            </a:schemeClr>
          </a:solidFill>
          <a:ln>
            <a:solidFill>
              <a:schemeClr val="tx1">
                <a:lumMod val="95000"/>
                <a:lumOff val="5000"/>
              </a:schemeClr>
            </a:solidFill>
          </a:ln>
        </p:spPr>
        <p:txBody>
          <a:bodyPr>
            <a:spAutoFit/>
          </a:bodyPr>
          <a:lstStyle/>
          <a:p>
            <a:pPr algn="ctr">
              <a:defRPr/>
            </a:pPr>
            <a:r>
              <a:rPr lang="en-GB" sz="1400" dirty="0">
                <a:solidFill>
                  <a:schemeClr val="bg1"/>
                </a:solidFill>
              </a:rPr>
              <a:t>MANCO</a:t>
            </a:r>
          </a:p>
        </p:txBody>
      </p:sp>
      <p:sp>
        <p:nvSpPr>
          <p:cNvPr id="32" name="TextBox 31"/>
          <p:cNvSpPr txBox="1"/>
          <p:nvPr/>
        </p:nvSpPr>
        <p:spPr>
          <a:xfrm>
            <a:off x="7096125" y="944563"/>
            <a:ext cx="860425" cy="307975"/>
          </a:xfrm>
          <a:prstGeom prst="rect">
            <a:avLst/>
          </a:prstGeom>
          <a:solidFill>
            <a:schemeClr val="bg1">
              <a:lumMod val="65000"/>
            </a:schemeClr>
          </a:solidFill>
          <a:ln>
            <a:solidFill>
              <a:schemeClr val="tx1">
                <a:lumMod val="95000"/>
                <a:lumOff val="5000"/>
              </a:schemeClr>
            </a:solidFill>
          </a:ln>
        </p:spPr>
        <p:txBody>
          <a:bodyPr>
            <a:spAutoFit/>
          </a:bodyPr>
          <a:lstStyle/>
          <a:p>
            <a:pPr algn="ctr">
              <a:defRPr/>
            </a:pPr>
            <a:r>
              <a:rPr lang="en-GB" sz="1400" dirty="0"/>
              <a:t>Funders</a:t>
            </a:r>
          </a:p>
        </p:txBody>
      </p:sp>
      <p:sp>
        <p:nvSpPr>
          <p:cNvPr id="33" name="TextBox 32"/>
          <p:cNvSpPr txBox="1"/>
          <p:nvPr/>
        </p:nvSpPr>
        <p:spPr>
          <a:xfrm>
            <a:off x="6405563" y="944563"/>
            <a:ext cx="614362" cy="307975"/>
          </a:xfrm>
          <a:prstGeom prst="rect">
            <a:avLst/>
          </a:prstGeom>
          <a:solidFill>
            <a:schemeClr val="bg1">
              <a:lumMod val="65000"/>
            </a:schemeClr>
          </a:solidFill>
          <a:ln>
            <a:solidFill>
              <a:schemeClr val="tx1">
                <a:lumMod val="95000"/>
                <a:lumOff val="5000"/>
              </a:schemeClr>
            </a:solidFill>
          </a:ln>
        </p:spPr>
        <p:txBody>
          <a:bodyPr>
            <a:spAutoFit/>
          </a:bodyPr>
          <a:lstStyle/>
          <a:p>
            <a:pPr algn="ctr">
              <a:defRPr/>
            </a:pPr>
            <a:r>
              <a:rPr lang="en-GB" sz="1400" dirty="0"/>
              <a:t>DWA</a:t>
            </a:r>
          </a:p>
        </p:txBody>
      </p:sp>
      <p:sp>
        <p:nvSpPr>
          <p:cNvPr id="23" name="TextBox 22"/>
          <p:cNvSpPr txBox="1"/>
          <p:nvPr/>
        </p:nvSpPr>
        <p:spPr>
          <a:xfrm>
            <a:off x="6313488" y="2535238"/>
            <a:ext cx="2212975" cy="307975"/>
          </a:xfrm>
          <a:prstGeom prst="rect">
            <a:avLst/>
          </a:prstGeom>
          <a:solidFill>
            <a:schemeClr val="tx1">
              <a:lumMod val="65000"/>
              <a:lumOff val="35000"/>
            </a:schemeClr>
          </a:solidFill>
          <a:ln>
            <a:solidFill>
              <a:schemeClr val="tx1">
                <a:lumMod val="95000"/>
                <a:lumOff val="5000"/>
              </a:schemeClr>
            </a:solidFill>
          </a:ln>
        </p:spPr>
        <p:txBody>
          <a:bodyPr>
            <a:spAutoFit/>
          </a:bodyPr>
          <a:lstStyle/>
          <a:p>
            <a:pPr algn="ctr">
              <a:defRPr/>
            </a:pPr>
            <a:r>
              <a:rPr lang="en-GB" sz="1400" dirty="0">
                <a:solidFill>
                  <a:schemeClr val="bg1"/>
                </a:solidFill>
              </a:rPr>
              <a:t>SECRETARIAT</a:t>
            </a:r>
          </a:p>
        </p:txBody>
      </p:sp>
      <p:sp>
        <p:nvSpPr>
          <p:cNvPr id="20501" name="TextBox 29"/>
          <p:cNvSpPr txBox="1">
            <a:spLocks noChangeArrowheads="1"/>
          </p:cNvSpPr>
          <p:nvPr/>
        </p:nvSpPr>
        <p:spPr bwMode="auto">
          <a:xfrm>
            <a:off x="6405563" y="1397000"/>
            <a:ext cx="2382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buFont typeface="Arial" pitchFamily="34" charset="0"/>
              <a:buChar char="•"/>
            </a:pPr>
            <a:r>
              <a:rPr lang="en-GB" altLang="en-US"/>
              <a:t>Management and control.</a:t>
            </a:r>
          </a:p>
        </p:txBody>
      </p:sp>
      <p:sp>
        <p:nvSpPr>
          <p:cNvPr id="20502" name="TextBox 33"/>
          <p:cNvSpPr txBox="1">
            <a:spLocks noChangeArrowheads="1"/>
          </p:cNvSpPr>
          <p:nvPr/>
        </p:nvSpPr>
        <p:spPr bwMode="auto">
          <a:xfrm>
            <a:off x="6408738" y="2968625"/>
            <a:ext cx="23796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buFont typeface="Arial" pitchFamily="34" charset="0"/>
              <a:buChar char="•"/>
            </a:pPr>
            <a:r>
              <a:rPr lang="en-GB" altLang="en-US" sz="1600"/>
              <a:t>Admin support to Steercom, WGs and Project teams</a:t>
            </a:r>
          </a:p>
          <a:p>
            <a:pPr>
              <a:buFont typeface="Arial" pitchFamily="34" charset="0"/>
              <a:buChar char="•"/>
            </a:pPr>
            <a:r>
              <a:rPr lang="en-GB" altLang="en-US" sz="1600"/>
              <a:t>Technical support to inform direction, policy, strategy</a:t>
            </a:r>
          </a:p>
          <a:p>
            <a:pPr>
              <a:buFont typeface="Arial" pitchFamily="34" charset="0"/>
              <a:buChar char="•"/>
            </a:pPr>
            <a:r>
              <a:rPr lang="en-GB" altLang="en-US" sz="1600"/>
              <a:t>Stakeholder identification and management</a:t>
            </a:r>
          </a:p>
          <a:p>
            <a:pPr>
              <a:buFont typeface="Arial" pitchFamily="34" charset="0"/>
              <a:buChar char="•"/>
            </a:pPr>
            <a:r>
              <a:rPr lang="en-GB" altLang="en-US" sz="1600"/>
              <a:t>Support to project formulation</a:t>
            </a:r>
          </a:p>
          <a:p>
            <a:pPr>
              <a:buFont typeface="Arial" pitchFamily="34" charset="0"/>
              <a:buChar char="•"/>
            </a:pPr>
            <a:r>
              <a:rPr lang="en-GB" altLang="en-US" sz="1600"/>
              <a:t>Project management</a:t>
            </a:r>
          </a:p>
          <a:p>
            <a:pPr>
              <a:buFont typeface="Arial" pitchFamily="34" charset="0"/>
              <a:buChar char="•"/>
            </a:pPr>
            <a:r>
              <a:rPr lang="en-GB" altLang="en-US" sz="1600"/>
              <a:t>Funding mobilization</a:t>
            </a:r>
          </a:p>
          <a:p>
            <a:pPr>
              <a:buFont typeface="Arial" pitchFamily="34" charset="0"/>
              <a:buChar char="•"/>
            </a:pPr>
            <a:r>
              <a:rPr lang="en-GB" altLang="en-US" sz="1600"/>
              <a:t>Hosted by NBF</a:t>
            </a:r>
          </a:p>
        </p:txBody>
      </p:sp>
      <p:cxnSp>
        <p:nvCxnSpPr>
          <p:cNvPr id="10" name="Straight Arrow Connector 9"/>
          <p:cNvCxnSpPr/>
          <p:nvPr/>
        </p:nvCxnSpPr>
        <p:spPr>
          <a:xfrm flipH="1">
            <a:off x="4600575" y="1214438"/>
            <a:ext cx="1439863" cy="0"/>
          </a:xfrm>
          <a:prstGeom prst="straightConnector1">
            <a:avLst/>
          </a:prstGeom>
          <a:ln w="50800">
            <a:solidFill>
              <a:schemeClr val="tx1">
                <a:lumMod val="75000"/>
                <a:lumOff val="2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26013" y="868363"/>
            <a:ext cx="1193800" cy="338137"/>
          </a:xfrm>
          <a:prstGeom prst="rect">
            <a:avLst/>
          </a:prstGeom>
          <a:noFill/>
        </p:spPr>
        <p:txBody>
          <a:bodyPr>
            <a:spAutoFit/>
          </a:bodyPr>
          <a:lstStyle/>
          <a:p>
            <a:pPr>
              <a:defRPr/>
            </a:pPr>
            <a:r>
              <a:rPr lang="en-GB" sz="1600" b="1" dirty="0">
                <a:solidFill>
                  <a:schemeClr val="tx1">
                    <a:lumMod val="75000"/>
                    <a:lumOff val="25000"/>
                  </a:schemeClr>
                </a:solidFill>
              </a:rPr>
              <a:t>Report PSC</a:t>
            </a:r>
          </a:p>
        </p:txBody>
      </p:sp>
      <p:cxnSp>
        <p:nvCxnSpPr>
          <p:cNvPr id="39" name="Straight Arrow Connector 38"/>
          <p:cNvCxnSpPr/>
          <p:nvPr/>
        </p:nvCxnSpPr>
        <p:spPr>
          <a:xfrm flipH="1" flipV="1">
            <a:off x="4170363" y="4256088"/>
            <a:ext cx="0" cy="560387"/>
          </a:xfrm>
          <a:prstGeom prst="straightConnector1">
            <a:avLst/>
          </a:prstGeom>
          <a:ln w="50800">
            <a:solidFill>
              <a:schemeClr val="tx1">
                <a:lumMod val="75000"/>
                <a:lumOff val="2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256088" y="4276725"/>
            <a:ext cx="877887" cy="584200"/>
          </a:xfrm>
          <a:prstGeom prst="rect">
            <a:avLst/>
          </a:prstGeom>
          <a:noFill/>
        </p:spPr>
        <p:txBody>
          <a:bodyPr>
            <a:spAutoFit/>
          </a:bodyPr>
          <a:lstStyle/>
          <a:p>
            <a:pPr>
              <a:defRPr/>
            </a:pPr>
            <a:r>
              <a:rPr lang="en-GB" sz="1600" b="1" dirty="0">
                <a:solidFill>
                  <a:schemeClr val="tx1">
                    <a:lumMod val="85000"/>
                    <a:lumOff val="15000"/>
                  </a:schemeClr>
                </a:solidFill>
              </a:rPr>
              <a:t>Report to WGs</a:t>
            </a:r>
          </a:p>
        </p:txBody>
      </p:sp>
      <p:sp>
        <p:nvSpPr>
          <p:cNvPr id="41" name="TextBox 40"/>
          <p:cNvSpPr txBox="1"/>
          <p:nvPr/>
        </p:nvSpPr>
        <p:spPr>
          <a:xfrm>
            <a:off x="4329113" y="2555875"/>
            <a:ext cx="1092200" cy="585788"/>
          </a:xfrm>
          <a:prstGeom prst="rect">
            <a:avLst/>
          </a:prstGeom>
          <a:noFill/>
        </p:spPr>
        <p:txBody>
          <a:bodyPr>
            <a:spAutoFit/>
          </a:bodyPr>
          <a:lstStyle/>
          <a:p>
            <a:pPr>
              <a:defRPr/>
            </a:pPr>
            <a:r>
              <a:rPr lang="en-GB" sz="1600" b="1" dirty="0">
                <a:solidFill>
                  <a:schemeClr val="tx1">
                    <a:lumMod val="85000"/>
                    <a:lumOff val="15000"/>
                  </a:schemeClr>
                </a:solidFill>
              </a:rPr>
              <a:t>Report to </a:t>
            </a:r>
            <a:r>
              <a:rPr lang="en-GB" sz="1600" b="1" dirty="0" err="1">
                <a:solidFill>
                  <a:schemeClr val="tx1">
                    <a:lumMod val="85000"/>
                    <a:lumOff val="15000"/>
                  </a:schemeClr>
                </a:solidFill>
              </a:rPr>
              <a:t>Steercom</a:t>
            </a:r>
            <a:endParaRPr lang="en-GB" sz="1600" b="1" dirty="0">
              <a:solidFill>
                <a:schemeClr val="tx1">
                  <a:lumMod val="85000"/>
                  <a:lumOff val="15000"/>
                </a:schemeClr>
              </a:solidFill>
            </a:endParaRPr>
          </a:p>
        </p:txBody>
      </p:sp>
      <p:cxnSp>
        <p:nvCxnSpPr>
          <p:cNvPr id="42" name="Straight Arrow Connector 41"/>
          <p:cNvCxnSpPr/>
          <p:nvPr/>
        </p:nvCxnSpPr>
        <p:spPr>
          <a:xfrm flipH="1" flipV="1">
            <a:off x="4170363" y="2555875"/>
            <a:ext cx="0" cy="573088"/>
          </a:xfrm>
          <a:prstGeom prst="straightConnector1">
            <a:avLst/>
          </a:prstGeom>
          <a:ln w="50800">
            <a:solidFill>
              <a:schemeClr val="tx1">
                <a:lumMod val="75000"/>
                <a:lumOff val="2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flipH="1">
            <a:off x="4649788" y="849313"/>
            <a:ext cx="1439862" cy="0"/>
          </a:xfrm>
          <a:prstGeom prst="straightConnector1">
            <a:avLst/>
          </a:prstGeom>
          <a:ln w="50800">
            <a:solidFill>
              <a:srgbClr val="0070C0"/>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425950" y="395288"/>
            <a:ext cx="1887538" cy="338137"/>
          </a:xfrm>
          <a:prstGeom prst="rect">
            <a:avLst/>
          </a:prstGeom>
          <a:noFill/>
        </p:spPr>
        <p:txBody>
          <a:bodyPr>
            <a:spAutoFit/>
          </a:bodyPr>
          <a:lstStyle/>
          <a:p>
            <a:pPr>
              <a:defRPr/>
            </a:pPr>
            <a:r>
              <a:rPr lang="en-GB" sz="1600" b="1" dirty="0">
                <a:solidFill>
                  <a:schemeClr val="tx2">
                    <a:lumMod val="75000"/>
                  </a:schemeClr>
                </a:solidFill>
              </a:rPr>
              <a:t>Delegate to MANCO</a:t>
            </a:r>
          </a:p>
        </p:txBody>
      </p:sp>
      <p:cxnSp>
        <p:nvCxnSpPr>
          <p:cNvPr id="50" name="Straight Arrow Connector 49"/>
          <p:cNvCxnSpPr/>
          <p:nvPr/>
        </p:nvCxnSpPr>
        <p:spPr>
          <a:xfrm>
            <a:off x="820738" y="1543050"/>
            <a:ext cx="0" cy="777875"/>
          </a:xfrm>
          <a:prstGeom prst="straightConnector1">
            <a:avLst/>
          </a:prstGeom>
          <a:ln w="50800">
            <a:solidFill>
              <a:srgbClr val="0070C0"/>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820738" y="3422650"/>
            <a:ext cx="0" cy="777875"/>
          </a:xfrm>
          <a:prstGeom prst="straightConnector1">
            <a:avLst/>
          </a:prstGeom>
          <a:ln w="50800">
            <a:solidFill>
              <a:srgbClr val="0070C0"/>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749300" y="444500"/>
            <a:ext cx="3317875" cy="1050925"/>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4" name="Rounded Rectangle 53"/>
          <p:cNvSpPr/>
          <p:nvPr/>
        </p:nvSpPr>
        <p:spPr>
          <a:xfrm>
            <a:off x="715963" y="2511425"/>
            <a:ext cx="2219325" cy="847725"/>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 name="Rounded Rectangle 54"/>
          <p:cNvSpPr/>
          <p:nvPr/>
        </p:nvSpPr>
        <p:spPr>
          <a:xfrm>
            <a:off x="715963" y="4356100"/>
            <a:ext cx="2252662" cy="847725"/>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6" name="Rounded Rectangle 55"/>
          <p:cNvSpPr/>
          <p:nvPr/>
        </p:nvSpPr>
        <p:spPr>
          <a:xfrm>
            <a:off x="6389688" y="484188"/>
            <a:ext cx="2219325" cy="847725"/>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7" name="Rounded Rectangle 56"/>
          <p:cNvSpPr/>
          <p:nvPr/>
        </p:nvSpPr>
        <p:spPr>
          <a:xfrm>
            <a:off x="6365875" y="2395538"/>
            <a:ext cx="2219325" cy="539750"/>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58" name="Straight Arrow Connector 57"/>
          <p:cNvCxnSpPr/>
          <p:nvPr/>
        </p:nvCxnSpPr>
        <p:spPr>
          <a:xfrm>
            <a:off x="7956550" y="1720850"/>
            <a:ext cx="0" cy="581025"/>
          </a:xfrm>
          <a:prstGeom prst="straightConnector1">
            <a:avLst/>
          </a:prstGeom>
          <a:ln w="50800">
            <a:solidFill>
              <a:srgbClr val="CC0000"/>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sp>
        <p:nvSpPr>
          <p:cNvPr id="20519" name="TextBox 60"/>
          <p:cNvSpPr txBox="1">
            <a:spLocks noChangeArrowheads="1"/>
          </p:cNvSpPr>
          <p:nvPr/>
        </p:nvSpPr>
        <p:spPr bwMode="auto">
          <a:xfrm>
            <a:off x="2820988" y="0"/>
            <a:ext cx="4054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GB" altLang="en-US" b="1"/>
              <a:t>Governance and management Structure</a:t>
            </a:r>
          </a:p>
        </p:txBody>
      </p:sp>
      <p:grpSp>
        <p:nvGrpSpPr>
          <p:cNvPr id="20520" name="Group 71"/>
          <p:cNvGrpSpPr>
            <a:grpSpLocks/>
          </p:cNvGrpSpPr>
          <p:nvPr/>
        </p:nvGrpSpPr>
        <p:grpSpPr bwMode="auto">
          <a:xfrm>
            <a:off x="5602288" y="2136775"/>
            <a:ext cx="877887" cy="1285875"/>
            <a:chOff x="5522987" y="3566214"/>
            <a:chExt cx="878136" cy="1285148"/>
          </a:xfrm>
        </p:grpSpPr>
        <p:cxnSp>
          <p:nvCxnSpPr>
            <p:cNvPr id="64" name="Straight Arrow Connector 63"/>
            <p:cNvCxnSpPr/>
            <p:nvPr/>
          </p:nvCxnSpPr>
          <p:spPr>
            <a:xfrm flipH="1" flipV="1">
              <a:off x="6208982" y="3566214"/>
              <a:ext cx="0" cy="572764"/>
            </a:xfrm>
            <a:prstGeom prst="straightConnector1">
              <a:avLst/>
            </a:prstGeom>
            <a:ln w="50800">
              <a:solidFill>
                <a:schemeClr val="tx1">
                  <a:lumMod val="75000"/>
                  <a:lumOff val="2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5885040" y="3709008"/>
              <a:ext cx="323942" cy="423623"/>
            </a:xfrm>
            <a:prstGeom prst="straightConnector1">
              <a:avLst/>
            </a:prstGeom>
            <a:ln w="50800">
              <a:solidFill>
                <a:schemeClr val="tx1">
                  <a:lumMod val="75000"/>
                  <a:lumOff val="2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5724656" y="4142151"/>
              <a:ext cx="484325" cy="25386"/>
            </a:xfrm>
            <a:prstGeom prst="straightConnector1">
              <a:avLst/>
            </a:prstGeom>
            <a:ln w="50800">
              <a:solidFill>
                <a:schemeClr val="tx1">
                  <a:lumMod val="75000"/>
                  <a:lumOff val="2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5867572" y="4121525"/>
              <a:ext cx="366817" cy="383958"/>
            </a:xfrm>
            <a:prstGeom prst="straightConnector1">
              <a:avLst/>
            </a:prstGeom>
            <a:ln w="50800">
              <a:solidFill>
                <a:schemeClr val="tx1">
                  <a:lumMod val="75000"/>
                  <a:lumOff val="2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522987" y="4513416"/>
              <a:ext cx="878136" cy="337946"/>
            </a:xfrm>
            <a:prstGeom prst="rect">
              <a:avLst/>
            </a:prstGeom>
            <a:noFill/>
          </p:spPr>
          <p:txBody>
            <a:bodyPr>
              <a:spAutoFit/>
            </a:bodyPr>
            <a:lstStyle/>
            <a:p>
              <a:pPr>
                <a:defRPr/>
              </a:pPr>
              <a:r>
                <a:rPr lang="en-GB" sz="1600" b="1" dirty="0">
                  <a:solidFill>
                    <a:schemeClr val="tx1">
                      <a:lumMod val="85000"/>
                      <a:lumOff val="15000"/>
                    </a:schemeClr>
                  </a:solidFill>
                </a:rPr>
                <a:t>Report</a:t>
              </a:r>
            </a:p>
          </p:txBody>
        </p:sp>
      </p:grpSp>
      <p:sp>
        <p:nvSpPr>
          <p:cNvPr id="51" name="TextBox 50"/>
          <p:cNvSpPr txBox="1"/>
          <p:nvPr/>
        </p:nvSpPr>
        <p:spPr>
          <a:xfrm>
            <a:off x="3051175" y="908050"/>
            <a:ext cx="935038" cy="522288"/>
          </a:xfrm>
          <a:prstGeom prst="rect">
            <a:avLst/>
          </a:prstGeom>
          <a:solidFill>
            <a:schemeClr val="accent1">
              <a:lumMod val="60000"/>
              <a:lumOff val="40000"/>
            </a:schemeClr>
          </a:solidFill>
          <a:ln>
            <a:solidFill>
              <a:schemeClr val="tx2">
                <a:lumMod val="50000"/>
              </a:schemeClr>
            </a:solidFill>
          </a:ln>
        </p:spPr>
        <p:txBody>
          <a:bodyPr>
            <a:spAutoFit/>
          </a:bodyPr>
          <a:lstStyle/>
          <a:p>
            <a:pPr algn="ctr">
              <a:defRPr/>
            </a:pPr>
            <a:r>
              <a:rPr lang="en-GB" sz="1400" dirty="0"/>
              <a:t>INVITED ORGS </a:t>
            </a:r>
          </a:p>
        </p:txBody>
      </p:sp>
      <p:sp>
        <p:nvSpPr>
          <p:cNvPr id="47" name="TextBox 46"/>
          <p:cNvSpPr txBox="1"/>
          <p:nvPr/>
        </p:nvSpPr>
        <p:spPr>
          <a:xfrm>
            <a:off x="7994650" y="944563"/>
            <a:ext cx="614363" cy="307975"/>
          </a:xfrm>
          <a:prstGeom prst="rect">
            <a:avLst/>
          </a:prstGeom>
          <a:solidFill>
            <a:schemeClr val="bg1">
              <a:lumMod val="65000"/>
            </a:schemeClr>
          </a:solidFill>
          <a:ln>
            <a:solidFill>
              <a:schemeClr val="tx1">
                <a:lumMod val="95000"/>
                <a:lumOff val="5000"/>
              </a:schemeClr>
            </a:solidFill>
          </a:ln>
        </p:spPr>
        <p:txBody>
          <a:bodyPr>
            <a:spAutoFit/>
          </a:bodyPr>
          <a:lstStyle/>
          <a:p>
            <a:pPr algn="ctr">
              <a:defRPr/>
            </a:pPr>
            <a:r>
              <a:rPr lang="en-GB" sz="1400" dirty="0"/>
              <a:t>NBF</a:t>
            </a:r>
          </a:p>
        </p:txBody>
      </p:sp>
    </p:spTree>
    <p:extLst>
      <p:ext uri="{BB962C8B-B14F-4D97-AF65-F5344CB8AC3E}">
        <p14:creationId xmlns:p14="http://schemas.microsoft.com/office/powerpoint/2010/main" val="1054758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0" y="332656"/>
            <a:ext cx="8928992" cy="7200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ZA" altLang="en-US" sz="3200" b="1" dirty="0" smtClean="0"/>
              <a:t>Strategic </a:t>
            </a:r>
            <a:r>
              <a:rPr lang="en-ZA" altLang="en-US" dirty="0"/>
              <a:t>f</a:t>
            </a:r>
            <a:r>
              <a:rPr lang="en-ZA" altLang="en-US" sz="3200" b="1" dirty="0" smtClean="0"/>
              <a:t>ocus </a:t>
            </a:r>
            <a:r>
              <a:rPr lang="en-ZA" altLang="en-US" dirty="0"/>
              <a:t>a</a:t>
            </a:r>
            <a:r>
              <a:rPr lang="en-ZA" altLang="en-US" sz="3200" b="1" dirty="0" smtClean="0"/>
              <a:t>reas to close the water gap</a:t>
            </a:r>
          </a:p>
        </p:txBody>
      </p:sp>
      <p:grpSp>
        <p:nvGrpSpPr>
          <p:cNvPr id="21507" name="Group 2"/>
          <p:cNvGrpSpPr>
            <a:grpSpLocks/>
          </p:cNvGrpSpPr>
          <p:nvPr/>
        </p:nvGrpSpPr>
        <p:grpSpPr bwMode="auto">
          <a:xfrm>
            <a:off x="468313" y="1628776"/>
            <a:ext cx="8280400" cy="4824560"/>
            <a:chOff x="815975" y="1412876"/>
            <a:chExt cx="7599363" cy="4263846"/>
          </a:xfrm>
        </p:grpSpPr>
        <p:sp>
          <p:nvSpPr>
            <p:cNvPr id="5" name="Rectangle 4"/>
            <p:cNvSpPr/>
            <p:nvPr/>
          </p:nvSpPr>
          <p:spPr bwMode="auto">
            <a:xfrm>
              <a:off x="815975" y="1562894"/>
              <a:ext cx="4213225" cy="1225550"/>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Aft>
                  <a:spcPct val="35000"/>
                </a:spcAft>
                <a:defRPr/>
              </a:pPr>
              <a:r>
                <a:rPr lang="en-ZA" sz="2000" b="1" dirty="0">
                  <a:solidFill>
                    <a:schemeClr val="bg1"/>
                  </a:solidFill>
                  <a:cs typeface="Calibri" pitchFamily="34" charset="0"/>
                </a:rPr>
                <a:t>Effluent and Waste Water Treatment</a:t>
              </a:r>
            </a:p>
            <a:p>
              <a:pPr marL="800100" lvl="1" indent="-342900" defTabSz="711200">
                <a:lnSpc>
                  <a:spcPct val="90000"/>
                </a:lnSpc>
                <a:spcAft>
                  <a:spcPct val="35000"/>
                </a:spcAft>
                <a:buFont typeface="Arial" panose="020B0604020202020204" pitchFamily="34" charset="0"/>
                <a:buChar char="•"/>
                <a:defRPr/>
              </a:pPr>
              <a:r>
                <a:rPr lang="en-ZA" sz="2000" dirty="0">
                  <a:solidFill>
                    <a:schemeClr val="bg1"/>
                  </a:solidFill>
                  <a:cs typeface="Calibri" pitchFamily="34" charset="0"/>
                </a:rPr>
                <a:t>Mine water management </a:t>
              </a:r>
            </a:p>
            <a:p>
              <a:pPr marL="800100" lvl="1" indent="-342900" defTabSz="711200">
                <a:lnSpc>
                  <a:spcPct val="90000"/>
                </a:lnSpc>
                <a:spcAft>
                  <a:spcPct val="35000"/>
                </a:spcAft>
                <a:buFont typeface="Arial" panose="020B0604020202020204" pitchFamily="34" charset="0"/>
                <a:buChar char="•"/>
                <a:defRPr/>
              </a:pPr>
              <a:r>
                <a:rPr lang="en-ZA" sz="2000" dirty="0">
                  <a:solidFill>
                    <a:schemeClr val="bg1"/>
                  </a:solidFill>
                  <a:cs typeface="Calibri" pitchFamily="34" charset="0"/>
                </a:rPr>
                <a:t>Municipal waste  water management and reuse </a:t>
              </a:r>
            </a:p>
          </p:txBody>
        </p:sp>
        <p:grpSp>
          <p:nvGrpSpPr>
            <p:cNvPr id="21509" name="Group 4"/>
            <p:cNvGrpSpPr>
              <a:grpSpLocks/>
            </p:cNvGrpSpPr>
            <p:nvPr/>
          </p:nvGrpSpPr>
          <p:grpSpPr bwMode="auto">
            <a:xfrm>
              <a:off x="815975" y="2955161"/>
              <a:ext cx="4213451" cy="1209387"/>
              <a:chOff x="2245163" y="3500687"/>
              <a:chExt cx="1718117" cy="1208279"/>
            </a:xfrm>
          </p:grpSpPr>
          <p:sp>
            <p:nvSpPr>
              <p:cNvPr id="7" name="Rectangle 6"/>
              <p:cNvSpPr/>
              <p:nvPr/>
            </p:nvSpPr>
            <p:spPr>
              <a:xfrm>
                <a:off x="2245163" y="3504504"/>
                <a:ext cx="1718117" cy="1103150"/>
              </a:xfrm>
              <a:prstGeom prst="rect">
                <a:avLst/>
              </a:prstGeom>
              <a:solidFill>
                <a:schemeClr val="bg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7"/>
              <p:cNvSpPr/>
              <p:nvPr/>
            </p:nvSpPr>
            <p:spPr>
              <a:xfrm>
                <a:off x="2245163" y="3500687"/>
                <a:ext cx="1718117" cy="1208279"/>
              </a:xfrm>
              <a:prstGeom prst="rect">
                <a:avLst/>
              </a:prstGeom>
              <a:solidFill>
                <a:schemeClr val="tx2">
                  <a:lumMod val="60000"/>
                  <a:lumOff val="40000"/>
                </a:schemeClr>
              </a:solidFill>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Aft>
                    <a:spcPct val="35000"/>
                  </a:spcAft>
                  <a:defRPr/>
                </a:pPr>
                <a:r>
                  <a:rPr lang="en-ZA" sz="2000" b="1" dirty="0">
                    <a:solidFill>
                      <a:schemeClr val="bg1"/>
                    </a:solidFill>
                    <a:cs typeface="Calibri" pitchFamily="34" charset="0"/>
                  </a:rPr>
                  <a:t>Water  Use Efficiency and Leakage Reduction</a:t>
                </a:r>
              </a:p>
              <a:p>
                <a:pPr marL="342900" indent="-342900" algn="ctr" defTabSz="711200">
                  <a:lnSpc>
                    <a:spcPct val="90000"/>
                  </a:lnSpc>
                  <a:spcAft>
                    <a:spcPct val="35000"/>
                  </a:spcAft>
                  <a:buFont typeface="Arial" panose="020B0604020202020204" pitchFamily="34" charset="0"/>
                  <a:buChar char="•"/>
                  <a:defRPr/>
                </a:pPr>
                <a:r>
                  <a:rPr lang="en-ZA" sz="2000" dirty="0">
                    <a:solidFill>
                      <a:schemeClr val="bg1"/>
                    </a:solidFill>
                    <a:cs typeface="Calibri" pitchFamily="34" charset="0"/>
                  </a:rPr>
                  <a:t>Municipal and industrial water loss</a:t>
                </a:r>
              </a:p>
              <a:p>
                <a:pPr defTabSz="711200" eaLnBrk="1" fontAlgn="auto" hangingPunct="1">
                  <a:lnSpc>
                    <a:spcPct val="90000"/>
                  </a:lnSpc>
                  <a:spcBef>
                    <a:spcPts val="0"/>
                  </a:spcBef>
                  <a:spcAft>
                    <a:spcPct val="35000"/>
                  </a:spcAft>
                  <a:defRPr/>
                </a:pPr>
                <a:endParaRPr lang="en-ZA" sz="2000" dirty="0">
                  <a:solidFill>
                    <a:schemeClr val="tx1"/>
                  </a:solidFill>
                  <a:cs typeface="Calibri" pitchFamily="34" charset="0"/>
                </a:endParaRPr>
              </a:p>
            </p:txBody>
          </p:sp>
        </p:grpSp>
        <p:sp>
          <p:nvSpPr>
            <p:cNvPr id="11" name="Rectangle 10"/>
            <p:cNvSpPr/>
            <p:nvPr/>
          </p:nvSpPr>
          <p:spPr bwMode="auto">
            <a:xfrm>
              <a:off x="826030" y="4340299"/>
              <a:ext cx="4213225" cy="1209144"/>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defRPr/>
              </a:pPr>
              <a:r>
                <a:rPr lang="en-GB" altLang="en-US" sz="2000" b="1" dirty="0"/>
                <a:t>Agricultural  Supply Chain Water</a:t>
              </a:r>
            </a:p>
            <a:p>
              <a:pPr marL="285750" indent="-285750">
                <a:buFont typeface="Arial" panose="020B0604020202020204" pitchFamily="34" charset="0"/>
                <a:buChar char="•"/>
                <a:defRPr/>
              </a:pPr>
              <a:r>
                <a:rPr lang="en-ZA" sz="2000" dirty="0"/>
                <a:t>Unlock funding  and improve equity in water access  for irrigation schemes</a:t>
              </a:r>
            </a:p>
            <a:p>
              <a:pPr marL="285750" indent="-285750">
                <a:buFont typeface="Arial" panose="020B0604020202020204" pitchFamily="34" charset="0"/>
                <a:buChar char="•"/>
                <a:defRPr/>
              </a:pPr>
              <a:r>
                <a:rPr lang="en-ZA" sz="2000" dirty="0"/>
                <a:t>Water use efficiency in irrigation</a:t>
              </a:r>
              <a:endParaRPr lang="en-GB" sz="2000" dirty="0"/>
            </a:p>
          </p:txBody>
        </p:sp>
        <p:sp>
          <p:nvSpPr>
            <p:cNvPr id="12" name="Left Arrow Callout 11"/>
            <p:cNvSpPr/>
            <p:nvPr/>
          </p:nvSpPr>
          <p:spPr bwMode="auto">
            <a:xfrm>
              <a:off x="5176917" y="1412876"/>
              <a:ext cx="3238421" cy="4263846"/>
            </a:xfrm>
            <a:prstGeom prst="leftArrowCallout">
              <a:avLst>
                <a:gd name="adj1" fmla="val 19838"/>
                <a:gd name="adj2" fmla="val 25000"/>
                <a:gd name="adj3" fmla="val 25000"/>
                <a:gd name="adj4" fmla="val 64977"/>
              </a:avLst>
            </a:prstGeom>
            <a:solidFill>
              <a:srgbClr val="00B0F0"/>
            </a:soli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r>
                <a:rPr lang="en-GB" sz="2000" b="1" dirty="0">
                  <a:solidFill>
                    <a:schemeClr val="bg1"/>
                  </a:solidFill>
                  <a:latin typeface="+mn-lt"/>
                </a:rPr>
                <a:t>Priority areas based on:</a:t>
              </a:r>
            </a:p>
            <a:p>
              <a:pPr eaLnBrk="1" fontAlgn="auto" hangingPunct="1">
                <a:spcBef>
                  <a:spcPts val="0"/>
                </a:spcBef>
                <a:spcAft>
                  <a:spcPts val="0"/>
                </a:spcAft>
                <a:defRPr/>
              </a:pPr>
              <a:endParaRPr lang="en-GB" sz="2000" b="1" dirty="0">
                <a:solidFill>
                  <a:schemeClr val="bg1"/>
                </a:solidFill>
                <a:latin typeface="+mn-lt"/>
              </a:endParaRPr>
            </a:p>
            <a:p>
              <a:pPr marL="342900" indent="-342900" eaLnBrk="1" fontAlgn="auto" hangingPunct="1">
                <a:spcBef>
                  <a:spcPts val="0"/>
                </a:spcBef>
                <a:spcAft>
                  <a:spcPts val="0"/>
                </a:spcAft>
                <a:buFont typeface="Arial" pitchFamily="34" charset="0"/>
                <a:buChar char="•"/>
                <a:defRPr/>
              </a:pPr>
              <a:r>
                <a:rPr lang="en-GB" sz="2000" b="1" dirty="0" smtClean="0">
                  <a:solidFill>
                    <a:schemeClr val="bg1"/>
                  </a:solidFill>
                  <a:latin typeface="+mn-lt"/>
                </a:rPr>
                <a:t>Replicable models and interventions</a:t>
              </a:r>
              <a:endParaRPr lang="en-GB" sz="2000" b="1" dirty="0">
                <a:solidFill>
                  <a:schemeClr val="bg1"/>
                </a:solidFill>
                <a:latin typeface="+mn-lt"/>
              </a:endParaRPr>
            </a:p>
            <a:p>
              <a:pPr marL="342900" indent="-342900" eaLnBrk="1" fontAlgn="auto" hangingPunct="1">
                <a:spcBef>
                  <a:spcPts val="0"/>
                </a:spcBef>
                <a:spcAft>
                  <a:spcPts val="0"/>
                </a:spcAft>
                <a:buFont typeface="Arial" pitchFamily="34" charset="0"/>
                <a:buChar char="•"/>
                <a:defRPr/>
              </a:pPr>
              <a:r>
                <a:rPr lang="en-GB" sz="2000" b="1" dirty="0">
                  <a:solidFill>
                    <a:schemeClr val="bg1"/>
                  </a:solidFill>
                  <a:latin typeface="+mn-lt"/>
                </a:rPr>
                <a:t>Potential for </a:t>
              </a:r>
              <a:r>
                <a:rPr lang="en-GB" sz="2000" b="1" dirty="0" smtClean="0">
                  <a:solidFill>
                    <a:schemeClr val="bg1"/>
                  </a:solidFill>
                  <a:latin typeface="+mn-lt"/>
                </a:rPr>
                <a:t>scalable action</a:t>
              </a:r>
              <a:endParaRPr lang="en-GB" sz="2000" b="1" dirty="0">
                <a:solidFill>
                  <a:schemeClr val="bg1"/>
                </a:solidFill>
                <a:latin typeface="+mn-lt"/>
              </a:endParaRPr>
            </a:p>
            <a:p>
              <a:pPr marL="342900" indent="-342900" eaLnBrk="1" fontAlgn="auto" hangingPunct="1">
                <a:spcBef>
                  <a:spcPts val="0"/>
                </a:spcBef>
                <a:spcAft>
                  <a:spcPts val="0"/>
                </a:spcAft>
                <a:buFont typeface="Arial" pitchFamily="34" charset="0"/>
                <a:buChar char="•"/>
                <a:defRPr/>
              </a:pPr>
              <a:r>
                <a:rPr lang="en-GB" sz="2000" b="1" dirty="0">
                  <a:solidFill>
                    <a:schemeClr val="bg1"/>
                  </a:solidFill>
                  <a:latin typeface="+mn-lt"/>
                </a:rPr>
                <a:t>Opportunity for public-private </a:t>
              </a:r>
              <a:r>
                <a:rPr lang="en-GB" sz="2000" b="1" dirty="0" smtClean="0">
                  <a:solidFill>
                    <a:schemeClr val="bg1"/>
                  </a:solidFill>
                  <a:latin typeface="+mn-lt"/>
                </a:rPr>
                <a:t>partnership</a:t>
              </a:r>
              <a:endParaRPr lang="en-GB" sz="2000" b="1" dirty="0">
                <a:solidFill>
                  <a:schemeClr val="bg1"/>
                </a:solidFill>
              </a:endParaRPr>
            </a:p>
            <a:p>
              <a:pPr marL="342900" indent="-342900" eaLnBrk="1" fontAlgn="auto" hangingPunct="1">
                <a:spcBef>
                  <a:spcPts val="0"/>
                </a:spcBef>
                <a:spcAft>
                  <a:spcPts val="0"/>
                </a:spcAft>
                <a:buFont typeface="Arial" pitchFamily="34" charset="0"/>
                <a:buChar char="•"/>
                <a:defRPr/>
              </a:pPr>
              <a:r>
                <a:rPr lang="en-GB" sz="2000" b="1" dirty="0" smtClean="0">
                  <a:solidFill>
                    <a:schemeClr val="bg1"/>
                  </a:solidFill>
                  <a:latin typeface="+mn-lt"/>
                </a:rPr>
                <a:t>Potential for High Impact</a:t>
              </a:r>
              <a:endParaRPr lang="en-GB" sz="2000" b="1" dirty="0">
                <a:solidFill>
                  <a:schemeClr val="bg1"/>
                </a:solidFill>
                <a:latin typeface="+mn-lt"/>
              </a:endParaRPr>
            </a:p>
          </p:txBody>
        </p:sp>
      </p:grpSp>
    </p:spTree>
    <p:extLst>
      <p:ext uri="{BB962C8B-B14F-4D97-AF65-F5344CB8AC3E}">
        <p14:creationId xmlns:p14="http://schemas.microsoft.com/office/powerpoint/2010/main" val="166697652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140968"/>
            <a:ext cx="8153400" cy="990600"/>
          </a:xfrm>
        </p:spPr>
        <p:txBody>
          <a:bodyPr/>
          <a:lstStyle/>
          <a:p>
            <a:r>
              <a:rPr lang="en-ZA" dirty="0" smtClean="0"/>
              <a:t>Action towards closing the gap…………</a:t>
            </a:r>
            <a:endParaRPr lang="en-ZA" dirty="0"/>
          </a:p>
        </p:txBody>
      </p:sp>
    </p:spTree>
    <p:extLst>
      <p:ext uri="{BB962C8B-B14F-4D97-AF65-F5344CB8AC3E}">
        <p14:creationId xmlns:p14="http://schemas.microsoft.com/office/powerpoint/2010/main" val="3863859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1083873"/>
            <a:ext cx="9144001" cy="5774127"/>
          </a:xfrm>
        </p:spPr>
      </p:pic>
      <p:sp>
        <p:nvSpPr>
          <p:cNvPr id="2" name="Title 1"/>
          <p:cNvSpPr>
            <a:spLocks noGrp="1"/>
          </p:cNvSpPr>
          <p:nvPr>
            <p:ph type="title"/>
          </p:nvPr>
        </p:nvSpPr>
        <p:spPr>
          <a:xfrm>
            <a:off x="4144262" y="0"/>
            <a:ext cx="4999738" cy="1066800"/>
          </a:xfrm>
        </p:spPr>
        <p:txBody>
          <a:bodyPr/>
          <a:lstStyle/>
          <a:p>
            <a:r>
              <a:rPr lang="en-ZA" sz="2800" dirty="0" smtClean="0"/>
              <a:t>Water Use Efficiency and Leakage Reduction  (WELR)</a:t>
            </a:r>
            <a:endParaRPr lang="en-ZA" sz="28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211"/>
            <a:ext cx="4144262" cy="2719131"/>
          </a:xfrm>
          <a:prstGeom prst="rect">
            <a:avLst/>
          </a:prstGeom>
        </p:spPr>
      </p:pic>
    </p:spTree>
    <p:extLst>
      <p:ext uri="{BB962C8B-B14F-4D97-AF65-F5344CB8AC3E}">
        <p14:creationId xmlns:p14="http://schemas.microsoft.com/office/powerpoint/2010/main" val="2017232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WELR Project</a:t>
            </a:r>
            <a:endParaRPr lang="en-ZA"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7164" y="4077072"/>
            <a:ext cx="3434699" cy="2563301"/>
          </a:xfrm>
          <a:prstGeom prst="rect">
            <a:avLst/>
          </a:prstGeom>
        </p:spPr>
      </p:pic>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5709301" y="1300670"/>
            <a:ext cx="3434699" cy="2576024"/>
          </a:xfrm>
        </p:spPr>
      </p:pic>
      <p:sp>
        <p:nvSpPr>
          <p:cNvPr id="6" name="Content Placeholder 2"/>
          <p:cNvSpPr txBox="1">
            <a:spLocks/>
          </p:cNvSpPr>
          <p:nvPr/>
        </p:nvSpPr>
        <p:spPr>
          <a:xfrm>
            <a:off x="179512" y="1066800"/>
            <a:ext cx="5040560" cy="573325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GB" b="1" dirty="0" smtClean="0"/>
              <a:t>No Drop Incentive Based Monitoring</a:t>
            </a:r>
          </a:p>
          <a:p>
            <a:pPr>
              <a:defRPr/>
            </a:pPr>
            <a:r>
              <a:rPr lang="en-ZA" dirty="0"/>
              <a:t>No Drop – developed to encourage progress in water use efficiency and water loss management in the South African Municipal </a:t>
            </a:r>
            <a:r>
              <a:rPr lang="en-ZA" dirty="0" smtClean="0"/>
              <a:t>Sector</a:t>
            </a:r>
          </a:p>
          <a:p>
            <a:pPr>
              <a:defRPr/>
            </a:pPr>
            <a:endParaRPr lang="en-ZA" dirty="0"/>
          </a:p>
          <a:p>
            <a:pPr>
              <a:defRPr/>
            </a:pPr>
            <a:r>
              <a:rPr lang="en-ZA" dirty="0"/>
              <a:t>SWPN and DWS developed set of criteria to collectively measure  and assess </a:t>
            </a:r>
          </a:p>
          <a:p>
            <a:pPr lvl="1">
              <a:spcAft>
                <a:spcPts val="600"/>
              </a:spcAft>
              <a:buFont typeface="Courier New" panose="02070309020205020404" pitchFamily="49" charset="0"/>
              <a:buChar char="o"/>
            </a:pPr>
            <a:r>
              <a:rPr lang="en-ZA" sz="1800" dirty="0"/>
              <a:t>Non-revenue water management</a:t>
            </a:r>
          </a:p>
          <a:p>
            <a:pPr lvl="1">
              <a:spcAft>
                <a:spcPts val="600"/>
              </a:spcAft>
              <a:buFont typeface="Courier New" panose="02070309020205020404" pitchFamily="49" charset="0"/>
              <a:buChar char="o"/>
            </a:pPr>
            <a:r>
              <a:rPr lang="en-ZA" sz="1800" dirty="0"/>
              <a:t>Water Conservation and Demand Management </a:t>
            </a:r>
          </a:p>
          <a:p>
            <a:pPr lvl="1">
              <a:spcAft>
                <a:spcPts val="600"/>
              </a:spcAft>
              <a:buFont typeface="Courier New" panose="02070309020205020404" pitchFamily="49" charset="0"/>
              <a:buChar char="o"/>
            </a:pPr>
            <a:r>
              <a:rPr lang="en-ZA" sz="1800" dirty="0"/>
              <a:t>Water supply management </a:t>
            </a:r>
          </a:p>
          <a:p>
            <a:pPr>
              <a:defRPr/>
            </a:pPr>
            <a:endParaRPr lang="en-US" sz="1750" dirty="0" smtClean="0"/>
          </a:p>
        </p:txBody>
      </p:sp>
      <p:sp>
        <p:nvSpPr>
          <p:cNvPr id="7" name="Rectangle 6"/>
          <p:cNvSpPr/>
          <p:nvPr/>
        </p:nvSpPr>
        <p:spPr bwMode="auto">
          <a:xfrm>
            <a:off x="8801" y="5301208"/>
            <a:ext cx="5508104" cy="1556792"/>
          </a:xfrm>
          <a:prstGeom prst="rect">
            <a:avLst/>
          </a:prstGeom>
          <a:solidFill>
            <a:schemeClr val="tx2">
              <a:lumMod val="60000"/>
              <a:lumOff val="40000"/>
              <a:alpha val="77000"/>
            </a:schemeClr>
          </a:solidFill>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defRPr/>
            </a:pPr>
            <a:r>
              <a:rPr lang="en-US" b="1" dirty="0">
                <a:solidFill>
                  <a:schemeClr val="tx1"/>
                </a:solidFill>
              </a:rPr>
              <a:t>Target</a:t>
            </a:r>
            <a:r>
              <a:rPr lang="en-US" dirty="0">
                <a:solidFill>
                  <a:schemeClr val="tx1"/>
                </a:solidFill>
              </a:rPr>
              <a:t>: Reduce municipal water losses to 18% by 2025 or earlier </a:t>
            </a:r>
          </a:p>
          <a:p>
            <a:pPr>
              <a:defRPr/>
            </a:pPr>
            <a:r>
              <a:rPr lang="en-US" b="1" dirty="0">
                <a:solidFill>
                  <a:schemeClr val="tx1"/>
                </a:solidFill>
              </a:rPr>
              <a:t>Project savings in water</a:t>
            </a:r>
            <a:r>
              <a:rPr lang="en-US" dirty="0">
                <a:solidFill>
                  <a:schemeClr val="tx1"/>
                </a:solidFill>
              </a:rPr>
              <a:t>:   630 million m</a:t>
            </a:r>
            <a:r>
              <a:rPr lang="en-US" baseline="30000" dirty="0">
                <a:solidFill>
                  <a:schemeClr val="tx1"/>
                </a:solidFill>
              </a:rPr>
              <a:t>3</a:t>
            </a:r>
            <a:r>
              <a:rPr lang="en-US" dirty="0">
                <a:solidFill>
                  <a:schemeClr val="tx1"/>
                </a:solidFill>
              </a:rPr>
              <a:t> per year </a:t>
            </a:r>
          </a:p>
          <a:p>
            <a:pPr>
              <a:defRPr/>
            </a:pPr>
            <a:r>
              <a:rPr lang="en-US" b="1" dirty="0">
                <a:solidFill>
                  <a:schemeClr val="tx1"/>
                </a:solidFill>
              </a:rPr>
              <a:t>Projected savings in municipal finance: </a:t>
            </a:r>
            <a:r>
              <a:rPr lang="en-GB" dirty="0">
                <a:solidFill>
                  <a:schemeClr val="tx1"/>
                </a:solidFill>
              </a:rPr>
              <a:t>over R 2.5 Billion per year </a:t>
            </a:r>
          </a:p>
          <a:p>
            <a:pPr defTabSz="711200" eaLnBrk="1" fontAlgn="auto" hangingPunct="1">
              <a:lnSpc>
                <a:spcPct val="90000"/>
              </a:lnSpc>
              <a:spcBef>
                <a:spcPts val="0"/>
              </a:spcBef>
              <a:spcAft>
                <a:spcPct val="35000"/>
              </a:spcAft>
              <a:defRPr/>
            </a:pPr>
            <a:endParaRPr lang="en-ZA" sz="2000" dirty="0">
              <a:solidFill>
                <a:schemeClr val="tx1"/>
              </a:solidFill>
              <a:cs typeface="Calibri" pitchFamily="34" charset="0"/>
            </a:endParaRPr>
          </a:p>
        </p:txBody>
      </p:sp>
    </p:spTree>
    <p:extLst>
      <p:ext uri="{BB962C8B-B14F-4D97-AF65-F5344CB8AC3E}">
        <p14:creationId xmlns:p14="http://schemas.microsoft.com/office/powerpoint/2010/main" val="2853877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268760"/>
            <a:ext cx="8153400" cy="5184575"/>
          </a:xfrm>
        </p:spPr>
        <p:txBody>
          <a:bodyPr/>
          <a:lstStyle/>
          <a:p>
            <a:pPr marL="0" indent="0">
              <a:buNone/>
            </a:pPr>
            <a:r>
              <a:rPr lang="en-ZA" dirty="0" smtClean="0"/>
              <a:t>The No Drop has proven itself to be a ‘driver of change’ which resulted in key </a:t>
            </a:r>
            <a:r>
              <a:rPr lang="en-ZA" b="1" dirty="0" smtClean="0"/>
              <a:t>imperatives </a:t>
            </a:r>
            <a:r>
              <a:rPr lang="en-ZA" dirty="0" smtClean="0"/>
              <a:t>within its short timespan:</a:t>
            </a:r>
          </a:p>
          <a:p>
            <a:pPr>
              <a:buFont typeface="Wingdings" panose="05000000000000000000" pitchFamily="2" charset="2"/>
              <a:buChar char="ü"/>
            </a:pPr>
            <a:endParaRPr lang="en-ZA" dirty="0"/>
          </a:p>
          <a:p>
            <a:pPr>
              <a:buFont typeface="Wingdings" panose="05000000000000000000" pitchFamily="2" charset="2"/>
              <a:buChar char="ü"/>
            </a:pPr>
            <a:r>
              <a:rPr lang="en-ZA" dirty="0" smtClean="0"/>
              <a:t>Credible and verified information on water losses in the municipal sector</a:t>
            </a:r>
          </a:p>
          <a:p>
            <a:pPr>
              <a:buFont typeface="Wingdings" panose="05000000000000000000" pitchFamily="2" charset="2"/>
              <a:buChar char="ü"/>
            </a:pPr>
            <a:r>
              <a:rPr lang="en-ZA" dirty="0"/>
              <a:t>Current </a:t>
            </a:r>
            <a:r>
              <a:rPr lang="en-ZA" dirty="0" smtClean="0"/>
              <a:t>and accurate data</a:t>
            </a:r>
          </a:p>
          <a:p>
            <a:pPr>
              <a:buFont typeface="Wingdings" panose="05000000000000000000" pitchFamily="2" charset="2"/>
              <a:buChar char="ü"/>
            </a:pPr>
            <a:r>
              <a:rPr lang="en-ZA" dirty="0" smtClean="0"/>
              <a:t>System, process and procedure to measure progress or digress on a continuous basis</a:t>
            </a:r>
          </a:p>
          <a:p>
            <a:pPr>
              <a:buFont typeface="Wingdings" panose="05000000000000000000" pitchFamily="2" charset="2"/>
              <a:buChar char="ü"/>
            </a:pPr>
            <a:r>
              <a:rPr lang="en-ZA" dirty="0" smtClean="0"/>
              <a:t>An informed municipal sector and Community of Practice </a:t>
            </a:r>
          </a:p>
          <a:p>
            <a:pPr>
              <a:buFont typeface="Wingdings" panose="05000000000000000000" pitchFamily="2" charset="2"/>
              <a:buChar char="ü"/>
            </a:pPr>
            <a:r>
              <a:rPr lang="en-ZA" dirty="0" smtClean="0"/>
              <a:t>A focussed, informed and results-orientated Regulator </a:t>
            </a:r>
          </a:p>
          <a:p>
            <a:pPr>
              <a:buFont typeface="Wingdings" panose="05000000000000000000" pitchFamily="2" charset="2"/>
              <a:buChar char="ü"/>
            </a:pPr>
            <a:r>
              <a:rPr lang="en-ZA" dirty="0" smtClean="0"/>
              <a:t>Appreciation for technical and financial skills required for WCDM in municipalities</a:t>
            </a:r>
          </a:p>
          <a:p>
            <a:pPr>
              <a:buFont typeface="Wingdings" panose="05000000000000000000" pitchFamily="2" charset="2"/>
              <a:buChar char="ü"/>
            </a:pPr>
            <a:r>
              <a:rPr lang="en-ZA" dirty="0" smtClean="0"/>
              <a:t>A Business Case for private-public partnerships </a:t>
            </a:r>
          </a:p>
          <a:p>
            <a:pPr>
              <a:buFont typeface="Wingdings" panose="05000000000000000000" pitchFamily="2" charset="2"/>
              <a:buChar char="ü"/>
            </a:pPr>
            <a:r>
              <a:rPr lang="en-ZA" dirty="0" smtClean="0"/>
              <a:t>Rand-based opportunity and investment framework</a:t>
            </a:r>
          </a:p>
          <a:p>
            <a:pPr>
              <a:buFont typeface="Wingdings" panose="05000000000000000000" pitchFamily="2" charset="2"/>
              <a:buChar char="ü"/>
            </a:pPr>
            <a:r>
              <a:rPr lang="en-ZA" dirty="0" smtClean="0"/>
              <a:t>Projects / intervention types to address the identified gaps.</a:t>
            </a:r>
          </a:p>
        </p:txBody>
      </p:sp>
      <p:sp>
        <p:nvSpPr>
          <p:cNvPr id="5" name="Title 1"/>
          <p:cNvSpPr txBox="1">
            <a:spLocks/>
          </p:cNvSpPr>
          <p:nvPr/>
        </p:nvSpPr>
        <p:spPr>
          <a:xfrm>
            <a:off x="323528" y="0"/>
            <a:ext cx="5688632" cy="990600"/>
          </a:xfrm>
          <a:prstGeom prst="rect">
            <a:avLst/>
          </a:prstGeom>
        </p:spPr>
        <p:txBody>
          <a:bodyPr anchor="b" anchorCtr="0"/>
          <a:lstStyle>
            <a:lvl1pPr algn="l" defTabSz="914400" rtl="0" eaLnBrk="1" latinLnBrk="0" hangingPunct="1">
              <a:spcBef>
                <a:spcPct val="0"/>
              </a:spcBef>
              <a:buNone/>
              <a:defRPr sz="3200" b="1" kern="1200">
                <a:solidFill>
                  <a:srgbClr val="249ADA"/>
                </a:solidFill>
                <a:latin typeface="+mj-lt"/>
                <a:ea typeface="+mj-ea"/>
                <a:cs typeface="+mj-cs"/>
              </a:defRPr>
            </a:lvl1pPr>
          </a:lstStyle>
          <a:p>
            <a:r>
              <a:rPr lang="en-ZA" dirty="0" smtClean="0"/>
              <a:t>The No Drop Value Proposition</a:t>
            </a:r>
            <a:endParaRPr lang="en-ZA" dirty="0"/>
          </a:p>
        </p:txBody>
      </p:sp>
    </p:spTree>
    <p:extLst>
      <p:ext uri="{BB962C8B-B14F-4D97-AF65-F5344CB8AC3E}">
        <p14:creationId xmlns:p14="http://schemas.microsoft.com/office/powerpoint/2010/main" val="3182502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DC Documents" ma:contentTypeID="0x010100D7697B1B14131F488AB354554107CD01008F6DBB084DB06541AFE60066DCFA291B" ma:contentTypeVersion="3" ma:contentTypeDescription="" ma:contentTypeScope="" ma:versionID="a7ff6445ee6cd642878cf88f1caf4821">
  <xsd:schema xmlns:xsd="http://www.w3.org/2001/XMLSchema" xmlns:xs="http://www.w3.org/2001/XMLSchema" xmlns:p="http://schemas.microsoft.com/office/2006/metadata/properties" xmlns:ns2="92e8c5d1-87b8-4d36-9ea7-10f6df90eb1e" targetNamespace="http://schemas.microsoft.com/office/2006/metadata/properties" ma:root="true" ma:fieldsID="5cb408c6067496b76e531fe713c9a0ae" ns2:_="">
    <xsd:import namespace="92e8c5d1-87b8-4d36-9ea7-10f6df90eb1e"/>
    <xsd:element name="properties">
      <xsd:complexType>
        <xsd:sequence>
          <xsd:element name="documentManagement">
            <xsd:complexType>
              <xsd:all>
                <xsd:element ref="ns2:_dlc_DocId" minOccurs="0"/>
                <xsd:element ref="ns2:_dlc_DocIdUrl" minOccurs="0"/>
                <xsd:element ref="ns2:_dlc_DocIdPersistId"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8c5d1-87b8-4d36-9ea7-10f6df90eb1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ument_x0020_Type" ma:index="11" nillable="true" ma:displayName="Document Type" ma:format="Dropdown" ma:internalName="Document_x0020_Type" ma:readOnly="false">
      <xsd:simpleType>
        <xsd:restriction base="dms:Choice">
          <xsd:enumeration value="Policies"/>
          <xsd:enumeration value="Guidelines"/>
          <xsd:enumeration value="Reports"/>
          <xsd:enumeration value="Reviews"/>
          <xsd:enumeration value="Strategies"/>
          <xsd:enumeration value="Media State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92e8c5d1-87b8-4d36-9ea7-10f6df90eb1e">5YC5KE62ET5A-23-28</_dlc_DocId>
    <_dlc_DocIdUrl xmlns="92e8c5d1-87b8-4d36-9ea7-10f6df90eb1e">
      <Url>http://idc.treasury.gov.za/_layouts/15/DocIdRedir.aspx?ID=5YC5KE62ET5A-23-28</Url>
      <Description>5YC5KE62ET5A-23-28</Description>
    </_dlc_DocIdUrl>
    <Document_x0020_Type xmlns="92e8c5d1-87b8-4d36-9ea7-10f6df90eb1e">Reports</Document_x0020_Type>
  </documentManagement>
</p:properties>
</file>

<file path=customXml/itemProps1.xml><?xml version="1.0" encoding="utf-8"?>
<ds:datastoreItem xmlns:ds="http://schemas.openxmlformats.org/officeDocument/2006/customXml" ds:itemID="{E0EDB197-5B80-469C-B087-99A77BFC367F}"/>
</file>

<file path=customXml/itemProps2.xml><?xml version="1.0" encoding="utf-8"?>
<ds:datastoreItem xmlns:ds="http://schemas.openxmlformats.org/officeDocument/2006/customXml" ds:itemID="{308D41D5-ED65-48AA-9092-BAB04E031785}"/>
</file>

<file path=customXml/itemProps3.xml><?xml version="1.0" encoding="utf-8"?>
<ds:datastoreItem xmlns:ds="http://schemas.openxmlformats.org/officeDocument/2006/customXml" ds:itemID="{A03F35F3-10D0-4541-BE17-E2F1B95EC8D7}"/>
</file>

<file path=customXml/itemProps4.xml><?xml version="1.0" encoding="utf-8"?>
<ds:datastoreItem xmlns:ds="http://schemas.openxmlformats.org/officeDocument/2006/customXml" ds:itemID="{4B0B4494-6D8E-4D2B-831A-972A813E3047}"/>
</file>

<file path=docProps/app.xml><?xml version="1.0" encoding="utf-8"?>
<Properties xmlns="http://schemas.openxmlformats.org/officeDocument/2006/extended-properties" xmlns:vt="http://schemas.openxmlformats.org/officeDocument/2006/docPropsVTypes">
  <TotalTime>9349</TotalTime>
  <Words>1646</Words>
  <Application>Microsoft Office PowerPoint</Application>
  <PresentationFormat>On-screen Show (4:3)</PresentationFormat>
  <Paragraphs>281</Paragraphs>
  <Slides>27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Courier New</vt:lpstr>
      <vt:lpstr>Wingdings</vt:lpstr>
      <vt:lpstr>Office Theme</vt:lpstr>
      <vt:lpstr>PowerPoint Presentation</vt:lpstr>
      <vt:lpstr>Addressing the water risk in SA requires partnership</vt:lpstr>
      <vt:lpstr>SWPN   Overview</vt:lpstr>
      <vt:lpstr>PowerPoint Presentation</vt:lpstr>
      <vt:lpstr>Strategic focus areas to close the water gap</vt:lpstr>
      <vt:lpstr>Action towards closing the gap…………</vt:lpstr>
      <vt:lpstr>Water Use Efficiency and Leakage Reduction  (WELR)</vt:lpstr>
      <vt:lpstr>WELR Project</vt:lpstr>
      <vt:lpstr>PowerPoint Presentation</vt:lpstr>
      <vt:lpstr>Investment Opportunities</vt:lpstr>
      <vt:lpstr>Agriculture and Supply Chain (ASC) Water</vt:lpstr>
      <vt:lpstr>ASC Projects</vt:lpstr>
      <vt:lpstr>PowerPoint Presentation</vt:lpstr>
      <vt:lpstr>Effluent and Waste Water Management </vt:lpstr>
      <vt:lpstr>PowerPoint Presentation</vt:lpstr>
      <vt:lpstr>Project example : Sustainable mine water management </vt:lpstr>
      <vt:lpstr>PowerPoint Presentation</vt:lpstr>
      <vt:lpstr>SDG Challenge</vt:lpstr>
      <vt:lpstr>Participation in  SWPN</vt:lpstr>
      <vt:lpstr>Partners </vt:lpstr>
      <vt:lpstr>What Partnerships are not……</vt:lpstr>
      <vt:lpstr>What Partnerships can be…..</vt:lpstr>
      <vt:lpstr>Key Factors for Successful Partnerships</vt:lpstr>
      <vt:lpstr>Lessons Learnt for Water Stewardship</vt:lpstr>
      <vt:lpstr>PowerPoint Presentation</vt:lpstr>
      <vt:lpstr>But…….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 Strategic Water Partners Network - Strategic Water Partnerships for Development</dc:title>
  <dc:creator>Marina</dc:creator>
  <cp:lastModifiedBy>Zama</cp:lastModifiedBy>
  <cp:revision>487</cp:revision>
  <cp:lastPrinted>2015-05-07T09:48:49Z</cp:lastPrinted>
  <dcterms:created xsi:type="dcterms:W3CDTF">2014-05-19T13:24:25Z</dcterms:created>
  <dcterms:modified xsi:type="dcterms:W3CDTF">2015-12-01T19:43:00Z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0x010100D7697B1B14131F488AB354554107CD01008F6DBB084DB06541AFE60066DCFA291B</vt:lpwstr>
  </property>
  <property fmtid="{D5CDD505-2E9C-101B-9397-08002B2CF9AE}" pid="3" name="_dlc_DocIdItemGuid">
    <vt:lpwstr>88011278-699f-41aa-9bf5-832ef8bf97e6</vt:lpwstr>
  </property>
</Properties>
</file>